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29.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82.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8" r:id="rId5"/>
    <p:sldMasterId id="2147483699" r:id="rId6"/>
    <p:sldMasterId id="2147483741"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Lst>
  <p:sldSz cy="13716000" cx="24377650"/>
  <p:notesSz cx="6858000" cy="9144000"/>
  <p:embeddedFontLst>
    <p:embeddedFont>
      <p:font typeface="Proxima Nova"/>
      <p:regular r:id="rId54"/>
      <p:bold r:id="rId55"/>
      <p:italic r:id="rId56"/>
      <p:boldItalic r:id="rId57"/>
    </p:embeddedFont>
    <p:embeddedFont>
      <p:font typeface="Volkhov"/>
      <p:regular r:id="rId58"/>
      <p:bold r:id="rId59"/>
      <p:italic r:id="rId60"/>
      <p:boldItalic r:id="rId61"/>
    </p:embeddedFont>
    <p:embeddedFont>
      <p:font typeface="Lato"/>
      <p:regular r:id="rId62"/>
      <p:bold r:id="rId63"/>
      <p:italic r:id="rId64"/>
      <p:boldItalic r:id="rId65"/>
    </p:embeddedFont>
    <p:embeddedFont>
      <p:font typeface="Montserrat"/>
      <p:regular r:id="rId66"/>
      <p:bold r:id="rId67"/>
      <p:italic r:id="rId68"/>
      <p:boldItalic r:id="rId69"/>
    </p:embeddedFont>
    <p:embeddedFont>
      <p:font typeface="Lora"/>
      <p:regular r:id="rId70"/>
      <p:bold r:id="rId71"/>
      <p:italic r:id="rId72"/>
      <p:boldItalic r:id="rId73"/>
    </p:embeddedFont>
    <p:embeddedFont>
      <p:font typeface="Open Sans SemiBold"/>
      <p:regular r:id="rId74"/>
      <p:bold r:id="rId75"/>
      <p:italic r:id="rId76"/>
      <p:boldItalic r:id="rId77"/>
    </p:embeddedFont>
    <p:embeddedFont>
      <p:font typeface="Josefin Sans"/>
      <p:regular r:id="rId78"/>
      <p:bold r:id="rId79"/>
      <p:italic r:id="rId80"/>
      <p:boldItalic r:id="rId81"/>
    </p:embeddedFont>
    <p:embeddedFont>
      <p:font typeface="Ultra"/>
      <p:regular r:id="rId82"/>
    </p:embeddedFont>
    <p:embeddedFont>
      <p:font typeface="Open Sans"/>
      <p:regular r:id="rId83"/>
      <p:bold r:id="rId84"/>
      <p:italic r:id="rId85"/>
      <p:boldItalic r:id="rId8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87" roundtripDataSignature="AMtx7mizhgOd6dqGjVQRylIcrugdLxFSl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B650CA-D8FE-448F-BFEA-7A763C109FA9}">
  <a:tblStyle styleId="{3BB650CA-D8FE-448F-BFEA-7A763C109FA9}"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2.xml"/><Relationship Id="rId84" Type="http://schemas.openxmlformats.org/officeDocument/2006/relationships/font" Target="fonts/OpenSans-bold.fntdata"/><Relationship Id="rId83" Type="http://schemas.openxmlformats.org/officeDocument/2006/relationships/font" Target="fonts/OpenSans-regular.fntdata"/><Relationship Id="rId42" Type="http://schemas.openxmlformats.org/officeDocument/2006/relationships/slide" Target="slides/slide34.xml"/><Relationship Id="rId86" Type="http://schemas.openxmlformats.org/officeDocument/2006/relationships/font" Target="fonts/OpenSans-boldItalic.fntdata"/><Relationship Id="rId41" Type="http://schemas.openxmlformats.org/officeDocument/2006/relationships/slide" Target="slides/slide33.xml"/><Relationship Id="rId85" Type="http://schemas.openxmlformats.org/officeDocument/2006/relationships/font" Target="fonts/OpenSans-italic.fntdata"/><Relationship Id="rId44" Type="http://schemas.openxmlformats.org/officeDocument/2006/relationships/slide" Target="slides/slide36.xml"/><Relationship Id="rId43" Type="http://schemas.openxmlformats.org/officeDocument/2006/relationships/slide" Target="slides/slide35.xml"/><Relationship Id="rId87" Type="http://customschemas.google.com/relationships/presentationmetadata" Target="metadata"/><Relationship Id="rId46" Type="http://schemas.openxmlformats.org/officeDocument/2006/relationships/slide" Target="slides/slide38.xml"/><Relationship Id="rId45" Type="http://schemas.openxmlformats.org/officeDocument/2006/relationships/slide" Target="slides/slide37.xml"/><Relationship Id="rId80" Type="http://schemas.openxmlformats.org/officeDocument/2006/relationships/font" Target="fonts/JosefinSans-italic.fntdata"/><Relationship Id="rId82" Type="http://schemas.openxmlformats.org/officeDocument/2006/relationships/font" Target="fonts/Ultra-regular.fntdata"/><Relationship Id="rId81" Type="http://schemas.openxmlformats.org/officeDocument/2006/relationships/font" Target="fonts/JosefinSans-bold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48" Type="http://schemas.openxmlformats.org/officeDocument/2006/relationships/slide" Target="slides/slide40.xml"/><Relationship Id="rId47" Type="http://schemas.openxmlformats.org/officeDocument/2006/relationships/slide" Target="slides/slide39.xml"/><Relationship Id="rId49" Type="http://schemas.openxmlformats.org/officeDocument/2006/relationships/slide" Target="slides/slide4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notesMaster" Target="notesMasters/notesMaster1.xml"/><Relationship Id="rId73" Type="http://schemas.openxmlformats.org/officeDocument/2006/relationships/font" Target="fonts/Lora-boldItalic.fntdata"/><Relationship Id="rId72" Type="http://schemas.openxmlformats.org/officeDocument/2006/relationships/font" Target="fonts/Lora-italic.fntdata"/><Relationship Id="rId31" Type="http://schemas.openxmlformats.org/officeDocument/2006/relationships/slide" Target="slides/slide23.xml"/><Relationship Id="rId75" Type="http://schemas.openxmlformats.org/officeDocument/2006/relationships/font" Target="fonts/OpenSansSemiBold-bold.fntdata"/><Relationship Id="rId30" Type="http://schemas.openxmlformats.org/officeDocument/2006/relationships/slide" Target="slides/slide22.xml"/><Relationship Id="rId74" Type="http://schemas.openxmlformats.org/officeDocument/2006/relationships/font" Target="fonts/OpenSansSemiBold-regular.fntdata"/><Relationship Id="rId33" Type="http://schemas.openxmlformats.org/officeDocument/2006/relationships/slide" Target="slides/slide25.xml"/><Relationship Id="rId77" Type="http://schemas.openxmlformats.org/officeDocument/2006/relationships/font" Target="fonts/OpenSansSemiBold-boldItalic.fntdata"/><Relationship Id="rId32" Type="http://schemas.openxmlformats.org/officeDocument/2006/relationships/slide" Target="slides/slide24.xml"/><Relationship Id="rId76" Type="http://schemas.openxmlformats.org/officeDocument/2006/relationships/font" Target="fonts/OpenSansSemiBold-italic.fntdata"/><Relationship Id="rId35" Type="http://schemas.openxmlformats.org/officeDocument/2006/relationships/slide" Target="slides/slide27.xml"/><Relationship Id="rId79" Type="http://schemas.openxmlformats.org/officeDocument/2006/relationships/font" Target="fonts/JosefinSans-bold.fntdata"/><Relationship Id="rId34" Type="http://schemas.openxmlformats.org/officeDocument/2006/relationships/slide" Target="slides/slide26.xml"/><Relationship Id="rId78" Type="http://schemas.openxmlformats.org/officeDocument/2006/relationships/font" Target="fonts/JosefinSans-regular.fntdata"/><Relationship Id="rId71" Type="http://schemas.openxmlformats.org/officeDocument/2006/relationships/font" Target="fonts/Lora-bold.fntdata"/><Relationship Id="rId70" Type="http://schemas.openxmlformats.org/officeDocument/2006/relationships/font" Target="fonts/Lora-regular.fntdata"/><Relationship Id="rId37" Type="http://schemas.openxmlformats.org/officeDocument/2006/relationships/slide" Target="slides/slide29.xml"/><Relationship Id="rId36" Type="http://schemas.openxmlformats.org/officeDocument/2006/relationships/slide" Target="slides/slide28.xml"/><Relationship Id="rId39" Type="http://schemas.openxmlformats.org/officeDocument/2006/relationships/slide" Target="slides/slide31.xml"/><Relationship Id="rId38" Type="http://schemas.openxmlformats.org/officeDocument/2006/relationships/slide" Target="slides/slide30.xml"/><Relationship Id="rId62" Type="http://schemas.openxmlformats.org/officeDocument/2006/relationships/font" Target="fonts/Lato-regular.fntdata"/><Relationship Id="rId61" Type="http://schemas.openxmlformats.org/officeDocument/2006/relationships/font" Target="fonts/Volkhov-boldItalic.fntdata"/><Relationship Id="rId20" Type="http://schemas.openxmlformats.org/officeDocument/2006/relationships/slide" Target="slides/slide12.xml"/><Relationship Id="rId64" Type="http://schemas.openxmlformats.org/officeDocument/2006/relationships/font" Target="fonts/Lato-italic.fntdata"/><Relationship Id="rId63" Type="http://schemas.openxmlformats.org/officeDocument/2006/relationships/font" Target="fonts/Lato-bold.fntdata"/><Relationship Id="rId22" Type="http://schemas.openxmlformats.org/officeDocument/2006/relationships/slide" Target="slides/slide14.xml"/><Relationship Id="rId66" Type="http://schemas.openxmlformats.org/officeDocument/2006/relationships/font" Target="fonts/Montserrat-regular.fntdata"/><Relationship Id="rId21" Type="http://schemas.openxmlformats.org/officeDocument/2006/relationships/slide" Target="slides/slide13.xml"/><Relationship Id="rId65" Type="http://schemas.openxmlformats.org/officeDocument/2006/relationships/font" Target="fonts/Lato-boldItalic.fntdata"/><Relationship Id="rId24" Type="http://schemas.openxmlformats.org/officeDocument/2006/relationships/slide" Target="slides/slide16.xml"/><Relationship Id="rId68" Type="http://schemas.openxmlformats.org/officeDocument/2006/relationships/font" Target="fonts/Montserrat-italic.fntdata"/><Relationship Id="rId23" Type="http://schemas.openxmlformats.org/officeDocument/2006/relationships/slide" Target="slides/slide15.xml"/><Relationship Id="rId67" Type="http://schemas.openxmlformats.org/officeDocument/2006/relationships/font" Target="fonts/Montserrat-bold.fntdata"/><Relationship Id="rId60" Type="http://schemas.openxmlformats.org/officeDocument/2006/relationships/font" Target="fonts/Volkhov-italic.fntdata"/><Relationship Id="rId26" Type="http://schemas.openxmlformats.org/officeDocument/2006/relationships/slide" Target="slides/slide18.xml"/><Relationship Id="rId25" Type="http://schemas.openxmlformats.org/officeDocument/2006/relationships/slide" Target="slides/slide17.xml"/><Relationship Id="rId69" Type="http://schemas.openxmlformats.org/officeDocument/2006/relationships/font" Target="fonts/Montserrat-boldItalic.fntdata"/><Relationship Id="rId28" Type="http://schemas.openxmlformats.org/officeDocument/2006/relationships/slide" Target="slides/slide20.xml"/><Relationship Id="rId27" Type="http://schemas.openxmlformats.org/officeDocument/2006/relationships/slide" Target="slides/slide19.xml"/><Relationship Id="rId29" Type="http://schemas.openxmlformats.org/officeDocument/2006/relationships/slide" Target="slides/slide21.xml"/><Relationship Id="rId51" Type="http://schemas.openxmlformats.org/officeDocument/2006/relationships/slide" Target="slides/slide43.xml"/><Relationship Id="rId50" Type="http://schemas.openxmlformats.org/officeDocument/2006/relationships/slide" Target="slides/slide42.xml"/><Relationship Id="rId53" Type="http://schemas.openxmlformats.org/officeDocument/2006/relationships/slide" Target="slides/slide45.xml"/><Relationship Id="rId52" Type="http://schemas.openxmlformats.org/officeDocument/2006/relationships/slide" Target="slides/slide44.xml"/><Relationship Id="rId11" Type="http://schemas.openxmlformats.org/officeDocument/2006/relationships/slide" Target="slides/slide3.xml"/><Relationship Id="rId55" Type="http://schemas.openxmlformats.org/officeDocument/2006/relationships/font" Target="fonts/ProximaNova-bold.fntdata"/><Relationship Id="rId10" Type="http://schemas.openxmlformats.org/officeDocument/2006/relationships/slide" Target="slides/slide2.xml"/><Relationship Id="rId54" Type="http://schemas.openxmlformats.org/officeDocument/2006/relationships/font" Target="fonts/ProximaNova-regular.fntdata"/><Relationship Id="rId13" Type="http://schemas.openxmlformats.org/officeDocument/2006/relationships/slide" Target="slides/slide5.xml"/><Relationship Id="rId57" Type="http://schemas.openxmlformats.org/officeDocument/2006/relationships/font" Target="fonts/ProximaNova-boldItalic.fntdata"/><Relationship Id="rId12" Type="http://schemas.openxmlformats.org/officeDocument/2006/relationships/slide" Target="slides/slide4.xml"/><Relationship Id="rId56" Type="http://schemas.openxmlformats.org/officeDocument/2006/relationships/font" Target="fonts/ProximaNova-italic.fntdata"/><Relationship Id="rId15" Type="http://schemas.openxmlformats.org/officeDocument/2006/relationships/slide" Target="slides/slide7.xml"/><Relationship Id="rId59" Type="http://schemas.openxmlformats.org/officeDocument/2006/relationships/font" Target="fonts/Volkhov-bold.fntdata"/><Relationship Id="rId14" Type="http://schemas.openxmlformats.org/officeDocument/2006/relationships/slide" Target="slides/slide6.xml"/><Relationship Id="rId58" Type="http://schemas.openxmlformats.org/officeDocument/2006/relationships/font" Target="fonts/Volkhov-regular.fnt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200"/>
              <a:buFont typeface="Lato"/>
              <a:buNone/>
              <a:defRPr b="0" i="0" sz="12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7200"/>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dk1"/>
              </a:buClr>
              <a:buSzPts val="1200"/>
              <a:buFont typeface="Lato"/>
              <a:buNone/>
              <a:defRPr b="0" i="0" sz="12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Lato"/>
                <a:ea typeface="Lato"/>
                <a:cs typeface="Lato"/>
                <a:sym typeface="Lato"/>
              </a:defRPr>
            </a:lvl1pPr>
            <a:lvl2pPr indent="-228600" lvl="1" marL="9144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Lato"/>
                <a:ea typeface="Lato"/>
                <a:cs typeface="Lato"/>
                <a:sym typeface="Lato"/>
              </a:defRPr>
            </a:lvl2pPr>
            <a:lvl3pPr indent="-228600" lvl="2" marL="13716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Lato"/>
                <a:ea typeface="Lato"/>
                <a:cs typeface="Lato"/>
                <a:sym typeface="Lato"/>
              </a:defRPr>
            </a:lvl3pPr>
            <a:lvl4pPr indent="-228600" lvl="3" marL="18288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Lato"/>
                <a:ea typeface="Lato"/>
                <a:cs typeface="Lato"/>
                <a:sym typeface="Lato"/>
              </a:defRPr>
            </a:lvl4pPr>
            <a:lvl5pPr indent="-228600" lvl="4" marL="22860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Lato"/>
                <a:ea typeface="Lato"/>
                <a:cs typeface="Lato"/>
                <a:sym typeface="Lato"/>
              </a:defRPr>
            </a:lvl5pPr>
            <a:lvl6pPr indent="-228600" lvl="5" marL="27432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24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72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1200"/>
              <a:buFont typeface="Lato"/>
              <a:buNone/>
              <a:defRPr b="0" i="0" sz="12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Lato"/>
              <a:buNone/>
            </a:pPr>
            <a:fld id="{00000000-1234-1234-1234-123412341234}" type="slidenum">
              <a:rPr b="0" i="0" lang="en" sz="1200" u="none" cap="none" strike="noStrike">
                <a:solidFill>
                  <a:schemeClr val="dk1"/>
                </a:solidFill>
                <a:latin typeface="Lato"/>
                <a:ea typeface="Lato"/>
                <a:cs typeface="Lato"/>
                <a:sym typeface="Lato"/>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p1: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7" name="Google Shape;487;p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74" name="Google Shape;57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85" name="Google Shape;58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2" name="Shape 592"/>
        <p:cNvGrpSpPr/>
        <p:nvPr/>
      </p:nvGrpSpPr>
      <p:grpSpPr>
        <a:xfrm>
          <a:off x="0" y="0"/>
          <a:ext cx="0" cy="0"/>
          <a:chOff x="0" y="0"/>
          <a:chExt cx="0" cy="0"/>
        </a:xfrm>
      </p:grpSpPr>
      <p:sp>
        <p:nvSpPr>
          <p:cNvPr id="593" name="Google Shape;5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94" name="Google Shape;59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13:notes"/>
          <p:cNvSpPr/>
          <p:nvPr>
            <p:ph idx="2" type="sldImg"/>
          </p:nvPr>
        </p:nvSpPr>
        <p:spPr>
          <a:xfrm>
            <a:off x="382588" y="685800"/>
            <a:ext cx="6094412"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4" name="Google Shape;604;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9:40-10:00</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14" name="Google Shape;614;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4" name="Google Shape;624;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625" name="Google Shape;625;p15:notes"/>
          <p:cNvSpPr txBox="1"/>
          <p:nvPr>
            <p:ph idx="12" type="sldNum"/>
          </p:nvPr>
        </p:nvSpPr>
        <p:spPr>
          <a:xfrm>
            <a:off x="3884612"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p16: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4" name="Google Shape;634;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9:40-10:00</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45" name="Google Shape;64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4" name="Shape 654"/>
        <p:cNvGrpSpPr/>
        <p:nvPr/>
      </p:nvGrpSpPr>
      <p:grpSpPr>
        <a:xfrm>
          <a:off x="0" y="0"/>
          <a:ext cx="0" cy="0"/>
          <a:chOff x="0" y="0"/>
          <a:chExt cx="0" cy="0"/>
        </a:xfrm>
      </p:grpSpPr>
      <p:sp>
        <p:nvSpPr>
          <p:cNvPr id="655" name="Google Shape;655;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56" name="Google Shape;656;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67" name="Google Shape;667;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495" name="Google Shape;49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76" name="Google Shape;67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86" name="Google Shape;68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694" name="Google Shape;694;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05" name="Google Shape;70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14" name="Google Shape;714;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0" name="Shape 720"/>
        <p:cNvGrpSpPr/>
        <p:nvPr/>
      </p:nvGrpSpPr>
      <p:grpSpPr>
        <a:xfrm>
          <a:off x="0" y="0"/>
          <a:ext cx="0" cy="0"/>
          <a:chOff x="0" y="0"/>
          <a:chExt cx="0" cy="0"/>
        </a:xfrm>
      </p:grpSpPr>
      <p:sp>
        <p:nvSpPr>
          <p:cNvPr id="721" name="Google Shape;721;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22" name="Google Shape;722;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33" name="Google Shape;733;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p27: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4" name="Google Shape;744;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9:40-10:00</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56" name="Google Shape;756;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p29: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9" name="Google Shape;779;p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9:40-10:00</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02" name="Google Shape;50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90" name="Google Shape;790;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798" name="Google Shape;798;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08" name="Google Shape;808;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5" name="Shape 815"/>
        <p:cNvGrpSpPr/>
        <p:nvPr/>
      </p:nvGrpSpPr>
      <p:grpSpPr>
        <a:xfrm>
          <a:off x="0" y="0"/>
          <a:ext cx="0" cy="0"/>
          <a:chOff x="0" y="0"/>
          <a:chExt cx="0" cy="0"/>
        </a:xfrm>
      </p:grpSpPr>
      <p:sp>
        <p:nvSpPr>
          <p:cNvPr id="816" name="Google Shape;816;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17" name="Google Shape;817;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p34: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6" name="Google Shape;826;p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9:30-10:15</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3" name="Shape 843"/>
        <p:cNvGrpSpPr/>
        <p:nvPr/>
      </p:nvGrpSpPr>
      <p:grpSpPr>
        <a:xfrm>
          <a:off x="0" y="0"/>
          <a:ext cx="0" cy="0"/>
          <a:chOff x="0" y="0"/>
          <a:chExt cx="0" cy="0"/>
        </a:xfrm>
      </p:grpSpPr>
      <p:sp>
        <p:nvSpPr>
          <p:cNvPr id="844" name="Google Shape;84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45" name="Google Shape;845;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6" name="Shape 866"/>
        <p:cNvGrpSpPr/>
        <p:nvPr/>
      </p:nvGrpSpPr>
      <p:grpSpPr>
        <a:xfrm>
          <a:off x="0" y="0"/>
          <a:ext cx="0" cy="0"/>
          <a:chOff x="0" y="0"/>
          <a:chExt cx="0" cy="0"/>
        </a:xfrm>
      </p:grpSpPr>
      <p:sp>
        <p:nvSpPr>
          <p:cNvPr id="867" name="Google Shape;86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68" name="Google Shape;868;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5" name="Shape 875"/>
        <p:cNvGrpSpPr/>
        <p:nvPr/>
      </p:nvGrpSpPr>
      <p:grpSpPr>
        <a:xfrm>
          <a:off x="0" y="0"/>
          <a:ext cx="0" cy="0"/>
          <a:chOff x="0" y="0"/>
          <a:chExt cx="0" cy="0"/>
        </a:xfrm>
      </p:grpSpPr>
      <p:sp>
        <p:nvSpPr>
          <p:cNvPr id="876" name="Google Shape;876;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77" name="Google Shape;877;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5" name="Shape 885"/>
        <p:cNvGrpSpPr/>
        <p:nvPr/>
      </p:nvGrpSpPr>
      <p:grpSpPr>
        <a:xfrm>
          <a:off x="0" y="0"/>
          <a:ext cx="0" cy="0"/>
          <a:chOff x="0" y="0"/>
          <a:chExt cx="0" cy="0"/>
        </a:xfrm>
      </p:grpSpPr>
      <p:sp>
        <p:nvSpPr>
          <p:cNvPr id="886" name="Google Shape;886;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887" name="Google Shape;887;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7" name="Google Shape;897;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898" name="Google Shape;898;p39:notes"/>
          <p:cNvSpPr txBox="1"/>
          <p:nvPr>
            <p:ph idx="12" type="sldNum"/>
          </p:nvPr>
        </p:nvSpPr>
        <p:spPr>
          <a:xfrm>
            <a:off x="3884612"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sz="1400">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11" name="Google Shape;51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07" name="Google Shape;907;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6" name="Shape 916"/>
        <p:cNvGrpSpPr/>
        <p:nvPr/>
      </p:nvGrpSpPr>
      <p:grpSpPr>
        <a:xfrm>
          <a:off x="0" y="0"/>
          <a:ext cx="0" cy="0"/>
          <a:chOff x="0" y="0"/>
          <a:chExt cx="0" cy="0"/>
        </a:xfrm>
      </p:grpSpPr>
      <p:sp>
        <p:nvSpPr>
          <p:cNvPr id="917" name="Google Shape;917;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18" name="Google Shape;918;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27" name="Google Shape;927;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4" name="Shape 934"/>
        <p:cNvGrpSpPr/>
        <p:nvPr/>
      </p:nvGrpSpPr>
      <p:grpSpPr>
        <a:xfrm>
          <a:off x="0" y="0"/>
          <a:ext cx="0" cy="0"/>
          <a:chOff x="0" y="0"/>
          <a:chExt cx="0" cy="0"/>
        </a:xfrm>
      </p:grpSpPr>
      <p:sp>
        <p:nvSpPr>
          <p:cNvPr id="935" name="Google Shape;935;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36" name="Google Shape;93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8" name="Shape 948"/>
        <p:cNvGrpSpPr/>
        <p:nvPr/>
      </p:nvGrpSpPr>
      <p:grpSpPr>
        <a:xfrm>
          <a:off x="0" y="0"/>
          <a:ext cx="0" cy="0"/>
          <a:chOff x="0" y="0"/>
          <a:chExt cx="0" cy="0"/>
        </a:xfrm>
      </p:grpSpPr>
      <p:sp>
        <p:nvSpPr>
          <p:cNvPr id="949" name="Google Shape;949;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50" name="Google Shape;950;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7" name="Shape 957"/>
        <p:cNvGrpSpPr/>
        <p:nvPr/>
      </p:nvGrpSpPr>
      <p:grpSpPr>
        <a:xfrm>
          <a:off x="0" y="0"/>
          <a:ext cx="0" cy="0"/>
          <a:chOff x="0" y="0"/>
          <a:chExt cx="0" cy="0"/>
        </a:xfrm>
      </p:grpSpPr>
      <p:sp>
        <p:nvSpPr>
          <p:cNvPr id="958" name="Google Shape;958;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959" name="Google Shape;959;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19" name="Google Shape;51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30" name="Google Shape;53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400"/>
              <a:buFont typeface="Lato"/>
              <a:buNone/>
            </a:pPr>
            <a:r>
              <a:t/>
            </a:r>
            <a:endParaRPr b="0" i="0" sz="2400" u="none" cap="none" strike="noStrike">
              <a:solidFill>
                <a:schemeClr val="dk1"/>
              </a:solidFill>
              <a:latin typeface="Lato"/>
              <a:ea typeface="Lato"/>
              <a:cs typeface="Lato"/>
              <a:sym typeface="Lato"/>
            </a:endParaRPr>
          </a:p>
        </p:txBody>
      </p:sp>
      <p:sp>
        <p:nvSpPr>
          <p:cNvPr id="541" name="Google Shape;54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1" name="Google Shape;55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552" name="Google Shape;552;p8:notes"/>
          <p:cNvSpPr txBox="1"/>
          <p:nvPr>
            <p:ph idx="12" type="sldNum"/>
          </p:nvPr>
        </p:nvSpPr>
        <p:spPr>
          <a:xfrm>
            <a:off x="3884612"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p9:notes"/>
          <p:cNvSpPr/>
          <p:nvPr>
            <p:ph idx="2" type="sldImg"/>
          </p:nvPr>
        </p:nvSpPr>
        <p:spPr>
          <a:xfrm>
            <a:off x="382094" y="685800"/>
            <a:ext cx="60945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61" name="Google Shape;561;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rPr lang="en"/>
              <a:t>9:40-10:00</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jp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p:cSld name="TITLE_2">
    <p:spTree>
      <p:nvGrpSpPr>
        <p:cNvPr id="13" name="Shape 13"/>
        <p:cNvGrpSpPr/>
        <p:nvPr/>
      </p:nvGrpSpPr>
      <p:grpSpPr>
        <a:xfrm>
          <a:off x="0" y="0"/>
          <a:ext cx="0" cy="0"/>
          <a:chOff x="0" y="0"/>
          <a:chExt cx="0" cy="0"/>
        </a:xfrm>
      </p:grpSpPr>
      <p:sp>
        <p:nvSpPr>
          <p:cNvPr id="14" name="Google Shape;14;p47"/>
          <p:cNvSpPr/>
          <p:nvPr/>
        </p:nvSpPr>
        <p:spPr>
          <a:xfrm rot="-5400000">
            <a:off x="10566941" y="-762233"/>
            <a:ext cx="9867900" cy="17753100"/>
          </a:xfrm>
          <a:prstGeom prst="round2SameRect">
            <a:avLst>
              <a:gd fmla="val 44498" name="adj1"/>
              <a:gd fmla="val 0" name="adj2"/>
            </a:avLst>
          </a:prstGeom>
          <a:solidFill>
            <a:srgbClr val="B3BBBF"/>
          </a:solidFill>
          <a:ln>
            <a:noFill/>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 name="Google Shape;15;p47"/>
          <p:cNvPicPr preferRelativeResize="0"/>
          <p:nvPr/>
        </p:nvPicPr>
        <p:blipFill rotWithShape="1">
          <a:blip r:embed="rId2">
            <a:alphaModFix/>
          </a:blip>
          <a:srcRect b="0" l="0" r="0" t="0"/>
          <a:stretch/>
        </p:blipFill>
        <p:spPr>
          <a:xfrm>
            <a:off x="1046305" y="10190577"/>
            <a:ext cx="2885648" cy="3321380"/>
          </a:xfrm>
          <a:prstGeom prst="rect">
            <a:avLst/>
          </a:prstGeom>
          <a:noFill/>
          <a:ln>
            <a:noFill/>
          </a:ln>
        </p:spPr>
      </p:pic>
      <p:sp>
        <p:nvSpPr>
          <p:cNvPr id="16" name="Google Shape;16;p47"/>
          <p:cNvSpPr txBox="1"/>
          <p:nvPr>
            <p:ph type="title"/>
          </p:nvPr>
        </p:nvSpPr>
        <p:spPr>
          <a:xfrm>
            <a:off x="917894" y="3116000"/>
            <a:ext cx="12071400" cy="30327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8800"/>
              <a:buNone/>
              <a:defRPr sz="8800"/>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17" name="Google Shape;17;p47"/>
          <p:cNvSpPr txBox="1"/>
          <p:nvPr>
            <p:ph idx="1" type="subTitle"/>
          </p:nvPr>
        </p:nvSpPr>
        <p:spPr>
          <a:xfrm>
            <a:off x="1046327" y="2170067"/>
            <a:ext cx="9763200" cy="1669500"/>
          </a:xfrm>
          <a:prstGeom prst="rect">
            <a:avLst/>
          </a:prstGeom>
          <a:noFill/>
          <a:ln>
            <a:noFill/>
          </a:ln>
        </p:spPr>
        <p:txBody>
          <a:bodyPr anchorCtr="0" anchor="t" bIns="243750" lIns="243750" spcFirstLastPara="1" rIns="243750" wrap="square" tIns="243750">
            <a:noAutofit/>
          </a:bodyPr>
          <a:lstStyle>
            <a:lvl1pPr lvl="0" algn="l">
              <a:lnSpc>
                <a:spcPct val="115000"/>
              </a:lnSpc>
              <a:spcBef>
                <a:spcPts val="0"/>
              </a:spcBef>
              <a:spcAft>
                <a:spcPts val="0"/>
              </a:spcAft>
              <a:buClr>
                <a:schemeClr val="accent1"/>
              </a:buClr>
              <a:buSzPts val="4300"/>
              <a:buFont typeface="Josefin Sans"/>
              <a:buNone/>
              <a:defRPr b="1">
                <a:solidFill>
                  <a:schemeClr val="accent1"/>
                </a:solidFill>
                <a:latin typeface="Josefin Sans"/>
                <a:ea typeface="Josefin Sans"/>
                <a:cs typeface="Josefin Sans"/>
                <a:sym typeface="Josefin Sans"/>
              </a:defRPr>
            </a:lvl1pPr>
            <a:lvl2pPr lvl="1" algn="l">
              <a:lnSpc>
                <a:spcPct val="115000"/>
              </a:lnSpc>
              <a:spcBef>
                <a:spcPts val="4300"/>
              </a:spcBef>
              <a:spcAft>
                <a:spcPts val="0"/>
              </a:spcAft>
              <a:buSzPts val="3700"/>
              <a:buNone/>
              <a:defRPr/>
            </a:lvl2pPr>
            <a:lvl3pPr lvl="2" algn="l">
              <a:lnSpc>
                <a:spcPct val="115000"/>
              </a:lnSpc>
              <a:spcBef>
                <a:spcPts val="4300"/>
              </a:spcBef>
              <a:spcAft>
                <a:spcPts val="0"/>
              </a:spcAft>
              <a:buSzPts val="3200"/>
              <a:buNone/>
              <a:defRPr/>
            </a:lvl3pPr>
            <a:lvl4pPr lvl="3" algn="l">
              <a:lnSpc>
                <a:spcPct val="115000"/>
              </a:lnSpc>
              <a:spcBef>
                <a:spcPts val="4300"/>
              </a:spcBef>
              <a:spcAft>
                <a:spcPts val="0"/>
              </a:spcAft>
              <a:buSzPts val="3200"/>
              <a:buNone/>
              <a:defRPr/>
            </a:lvl4pPr>
            <a:lvl5pPr lvl="4" algn="l">
              <a:lnSpc>
                <a:spcPct val="115000"/>
              </a:lnSpc>
              <a:spcBef>
                <a:spcPts val="4300"/>
              </a:spcBef>
              <a:spcAft>
                <a:spcPts val="0"/>
              </a:spcAft>
              <a:buSzPts val="3200"/>
              <a:buNone/>
              <a:defRPr/>
            </a:lvl5pPr>
            <a:lvl6pPr lvl="5" algn="l">
              <a:lnSpc>
                <a:spcPct val="115000"/>
              </a:lnSpc>
              <a:spcBef>
                <a:spcPts val="4300"/>
              </a:spcBef>
              <a:spcAft>
                <a:spcPts val="0"/>
              </a:spcAft>
              <a:buSzPts val="3200"/>
              <a:buNone/>
              <a:defRPr/>
            </a:lvl6pPr>
            <a:lvl7pPr lvl="6" algn="l">
              <a:lnSpc>
                <a:spcPct val="115000"/>
              </a:lnSpc>
              <a:spcBef>
                <a:spcPts val="4300"/>
              </a:spcBef>
              <a:spcAft>
                <a:spcPts val="0"/>
              </a:spcAft>
              <a:buSzPts val="3200"/>
              <a:buNone/>
              <a:defRPr/>
            </a:lvl7pPr>
            <a:lvl8pPr lvl="7" algn="l">
              <a:lnSpc>
                <a:spcPct val="115000"/>
              </a:lnSpc>
              <a:spcBef>
                <a:spcPts val="4300"/>
              </a:spcBef>
              <a:spcAft>
                <a:spcPts val="0"/>
              </a:spcAft>
              <a:buSzPts val="3200"/>
              <a:buNone/>
              <a:defRPr/>
            </a:lvl8pPr>
            <a:lvl9pPr lvl="8" algn="l">
              <a:lnSpc>
                <a:spcPct val="115000"/>
              </a:lnSpc>
              <a:spcBef>
                <a:spcPts val="4300"/>
              </a:spcBef>
              <a:spcAft>
                <a:spcPts val="4300"/>
              </a:spcAft>
              <a:buSzPts val="32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app_features">
  <p:cSld name="1_app_features">
    <p:spTree>
      <p:nvGrpSpPr>
        <p:cNvPr id="69" name="Shape 69"/>
        <p:cNvGrpSpPr/>
        <p:nvPr/>
      </p:nvGrpSpPr>
      <p:grpSpPr>
        <a:xfrm>
          <a:off x="0" y="0"/>
          <a:ext cx="0" cy="0"/>
          <a:chOff x="0" y="0"/>
          <a:chExt cx="0" cy="0"/>
        </a:xfrm>
      </p:grpSpPr>
      <p:sp>
        <p:nvSpPr>
          <p:cNvPr id="70" name="Google Shape;70;p49"/>
          <p:cNvSpPr/>
          <p:nvPr>
            <p:ph idx="2" type="pic"/>
          </p:nvPr>
        </p:nvSpPr>
        <p:spPr>
          <a:xfrm>
            <a:off x="-5" y="0"/>
            <a:ext cx="24377655" cy="6460437"/>
          </a:xfrm>
          <a:prstGeom prst="rect">
            <a:avLst/>
          </a:prstGeom>
          <a:noFill/>
          <a:ln>
            <a:noFill/>
          </a:ln>
        </p:spPr>
      </p:sp>
      <p:sp>
        <p:nvSpPr>
          <p:cNvPr id="71" name="Google Shape;71;p4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Slide">
  <p:cSld name="7_Title Slide">
    <p:spTree>
      <p:nvGrpSpPr>
        <p:cNvPr id="72" name="Shape 72"/>
        <p:cNvGrpSpPr/>
        <p:nvPr/>
      </p:nvGrpSpPr>
      <p:grpSpPr>
        <a:xfrm>
          <a:off x="0" y="0"/>
          <a:ext cx="0" cy="0"/>
          <a:chOff x="0" y="0"/>
          <a:chExt cx="0" cy="0"/>
        </a:xfrm>
      </p:grpSpPr>
      <p:sp>
        <p:nvSpPr>
          <p:cNvPr id="73" name="Google Shape;73;p5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Slide 1">
  <p:cSld name="Master Slide 1">
    <p:spTree>
      <p:nvGrpSpPr>
        <p:cNvPr id="74" name="Shape 74"/>
        <p:cNvGrpSpPr/>
        <p:nvPr/>
      </p:nvGrpSpPr>
      <p:grpSpPr>
        <a:xfrm>
          <a:off x="0" y="0"/>
          <a:ext cx="0" cy="0"/>
          <a:chOff x="0" y="0"/>
          <a:chExt cx="0" cy="0"/>
        </a:xfrm>
      </p:grpSpPr>
      <p:sp>
        <p:nvSpPr>
          <p:cNvPr id="75" name="Google Shape;75;p5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at we do">
  <p:cSld name="What we do">
    <p:spTree>
      <p:nvGrpSpPr>
        <p:cNvPr id="76" name="Shape 76"/>
        <p:cNvGrpSpPr/>
        <p:nvPr/>
      </p:nvGrpSpPr>
      <p:grpSpPr>
        <a:xfrm>
          <a:off x="0" y="0"/>
          <a:ext cx="0" cy="0"/>
          <a:chOff x="0" y="0"/>
          <a:chExt cx="0" cy="0"/>
        </a:xfrm>
      </p:grpSpPr>
      <p:sp>
        <p:nvSpPr>
          <p:cNvPr id="77" name="Google Shape;77;p59"/>
          <p:cNvSpPr/>
          <p:nvPr>
            <p:ph idx="2" type="pic"/>
          </p:nvPr>
        </p:nvSpPr>
        <p:spPr>
          <a:xfrm>
            <a:off x="958061" y="3957748"/>
            <a:ext cx="9112724" cy="8310562"/>
          </a:xfrm>
          <a:prstGeom prst="rect">
            <a:avLst/>
          </a:prstGeom>
          <a:noFill/>
          <a:ln>
            <a:noFill/>
          </a:ln>
        </p:spPr>
      </p:sp>
      <p:sp>
        <p:nvSpPr>
          <p:cNvPr id="78" name="Google Shape;78;p5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Pad_mockup">
  <p:cSld name="iPad_mockup">
    <p:spTree>
      <p:nvGrpSpPr>
        <p:cNvPr id="79" name="Shape 79"/>
        <p:cNvGrpSpPr/>
        <p:nvPr/>
      </p:nvGrpSpPr>
      <p:grpSpPr>
        <a:xfrm>
          <a:off x="0" y="0"/>
          <a:ext cx="0" cy="0"/>
          <a:chOff x="0" y="0"/>
          <a:chExt cx="0" cy="0"/>
        </a:xfrm>
      </p:grpSpPr>
      <p:sp>
        <p:nvSpPr>
          <p:cNvPr id="80" name="Google Shape;80;p60"/>
          <p:cNvSpPr/>
          <p:nvPr>
            <p:ph idx="2" type="pic"/>
          </p:nvPr>
        </p:nvSpPr>
        <p:spPr>
          <a:xfrm>
            <a:off x="-5" y="0"/>
            <a:ext cx="24377655" cy="6460437"/>
          </a:xfrm>
          <a:prstGeom prst="rect">
            <a:avLst/>
          </a:prstGeom>
          <a:noFill/>
          <a:ln>
            <a:noFill/>
          </a:ln>
        </p:spPr>
      </p:sp>
      <p:sp>
        <p:nvSpPr>
          <p:cNvPr id="81" name="Google Shape;81;p6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 Footer">
  <p:cSld name="No Footer">
    <p:spTree>
      <p:nvGrpSpPr>
        <p:cNvPr id="82" name="Shape 82"/>
        <p:cNvGrpSpPr/>
        <p:nvPr/>
      </p:nvGrpSpPr>
      <p:grpSpPr>
        <a:xfrm>
          <a:off x="0" y="0"/>
          <a:ext cx="0" cy="0"/>
          <a:chOff x="0" y="0"/>
          <a:chExt cx="0" cy="0"/>
        </a:xfrm>
      </p:grpSpPr>
      <p:sp>
        <p:nvSpPr>
          <p:cNvPr id="83" name="Google Shape;83;p6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le Slide">
  <p:cSld name="8_Title Slide">
    <p:spTree>
      <p:nvGrpSpPr>
        <p:cNvPr id="84" name="Shape 84"/>
        <p:cNvGrpSpPr/>
        <p:nvPr/>
      </p:nvGrpSpPr>
      <p:grpSpPr>
        <a:xfrm>
          <a:off x="0" y="0"/>
          <a:ext cx="0" cy="0"/>
          <a:chOff x="0" y="0"/>
          <a:chExt cx="0" cy="0"/>
        </a:xfrm>
      </p:grpSpPr>
      <p:sp>
        <p:nvSpPr>
          <p:cNvPr id="85" name="Google Shape;85;p6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ackground">
    <p:spTree>
      <p:nvGrpSpPr>
        <p:cNvPr id="86" name="Shape 86"/>
        <p:cNvGrpSpPr/>
        <p:nvPr/>
      </p:nvGrpSpPr>
      <p:grpSpPr>
        <a:xfrm>
          <a:off x="0" y="0"/>
          <a:ext cx="0" cy="0"/>
          <a:chOff x="0" y="0"/>
          <a:chExt cx="0" cy="0"/>
        </a:xfrm>
      </p:grpSpPr>
      <p:sp>
        <p:nvSpPr>
          <p:cNvPr id="87" name="Google Shape;87;p6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Image Placeholder">
  <p:cSld name="Big Image Placeholder">
    <p:spTree>
      <p:nvGrpSpPr>
        <p:cNvPr id="88" name="Shape 88"/>
        <p:cNvGrpSpPr/>
        <p:nvPr/>
      </p:nvGrpSpPr>
      <p:grpSpPr>
        <a:xfrm>
          <a:off x="0" y="0"/>
          <a:ext cx="0" cy="0"/>
          <a:chOff x="0" y="0"/>
          <a:chExt cx="0" cy="0"/>
        </a:xfrm>
      </p:grpSpPr>
      <p:sp>
        <p:nvSpPr>
          <p:cNvPr id="89" name="Google Shape;89;p64"/>
          <p:cNvSpPr/>
          <p:nvPr>
            <p:ph idx="2" type="pic"/>
          </p:nvPr>
        </p:nvSpPr>
        <p:spPr>
          <a:xfrm>
            <a:off x="-3176" y="0"/>
            <a:ext cx="24377652" cy="13716000"/>
          </a:xfrm>
          <a:prstGeom prst="rect">
            <a:avLst/>
          </a:prstGeom>
          <a:noFill/>
          <a:ln>
            <a:noFill/>
          </a:ln>
        </p:spPr>
      </p:sp>
      <p:sp>
        <p:nvSpPr>
          <p:cNvPr id="90" name="Google Shape;90;p6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Support">
  <p:cSld name="Team-Support">
    <p:spTree>
      <p:nvGrpSpPr>
        <p:cNvPr id="91" name="Shape 91"/>
        <p:cNvGrpSpPr/>
        <p:nvPr/>
      </p:nvGrpSpPr>
      <p:grpSpPr>
        <a:xfrm>
          <a:off x="0" y="0"/>
          <a:ext cx="0" cy="0"/>
          <a:chOff x="0" y="0"/>
          <a:chExt cx="0" cy="0"/>
        </a:xfrm>
      </p:grpSpPr>
      <p:sp>
        <p:nvSpPr>
          <p:cNvPr id="92" name="Google Shape;92;p65"/>
          <p:cNvSpPr/>
          <p:nvPr>
            <p:ph idx="2" type="pic"/>
          </p:nvPr>
        </p:nvSpPr>
        <p:spPr>
          <a:xfrm>
            <a:off x="2735616" y="3206028"/>
            <a:ext cx="2519227" cy="2517622"/>
          </a:xfrm>
          <a:prstGeom prst="ellipse">
            <a:avLst/>
          </a:prstGeom>
          <a:noFill/>
          <a:ln>
            <a:noFill/>
          </a:ln>
        </p:spPr>
      </p:sp>
      <p:sp>
        <p:nvSpPr>
          <p:cNvPr id="93" name="Google Shape;93;p65"/>
          <p:cNvSpPr/>
          <p:nvPr>
            <p:ph idx="3" type="pic"/>
          </p:nvPr>
        </p:nvSpPr>
        <p:spPr>
          <a:xfrm>
            <a:off x="8266907" y="3185107"/>
            <a:ext cx="2519227" cy="2517622"/>
          </a:xfrm>
          <a:prstGeom prst="ellipse">
            <a:avLst/>
          </a:prstGeom>
          <a:noFill/>
          <a:ln>
            <a:noFill/>
          </a:ln>
        </p:spPr>
      </p:sp>
      <p:sp>
        <p:nvSpPr>
          <p:cNvPr id="94" name="Google Shape;94;p65"/>
          <p:cNvSpPr/>
          <p:nvPr>
            <p:ph idx="4" type="pic"/>
          </p:nvPr>
        </p:nvSpPr>
        <p:spPr>
          <a:xfrm>
            <a:off x="13676409" y="3218013"/>
            <a:ext cx="2519227" cy="2517622"/>
          </a:xfrm>
          <a:prstGeom prst="ellipse">
            <a:avLst/>
          </a:prstGeom>
          <a:noFill/>
          <a:ln>
            <a:noFill/>
          </a:ln>
        </p:spPr>
      </p:sp>
      <p:sp>
        <p:nvSpPr>
          <p:cNvPr id="95" name="Google Shape;95;p65"/>
          <p:cNvSpPr/>
          <p:nvPr>
            <p:ph idx="5" type="pic"/>
          </p:nvPr>
        </p:nvSpPr>
        <p:spPr>
          <a:xfrm>
            <a:off x="19123670" y="3218013"/>
            <a:ext cx="2519227" cy="2517622"/>
          </a:xfrm>
          <a:prstGeom prst="ellipse">
            <a:avLst/>
          </a:prstGeom>
          <a:noFill/>
          <a:ln>
            <a:noFill/>
          </a:ln>
        </p:spPr>
      </p:sp>
      <p:sp>
        <p:nvSpPr>
          <p:cNvPr id="96" name="Google Shape;96;p65"/>
          <p:cNvSpPr/>
          <p:nvPr>
            <p:ph idx="6" type="pic"/>
          </p:nvPr>
        </p:nvSpPr>
        <p:spPr>
          <a:xfrm>
            <a:off x="16424238" y="8108514"/>
            <a:ext cx="2519227" cy="2517622"/>
          </a:xfrm>
          <a:prstGeom prst="ellipse">
            <a:avLst/>
          </a:prstGeom>
          <a:noFill/>
          <a:ln>
            <a:noFill/>
          </a:ln>
        </p:spPr>
      </p:sp>
      <p:sp>
        <p:nvSpPr>
          <p:cNvPr id="97" name="Google Shape;97;p65"/>
          <p:cNvSpPr/>
          <p:nvPr>
            <p:ph idx="7" type="pic"/>
          </p:nvPr>
        </p:nvSpPr>
        <p:spPr>
          <a:xfrm>
            <a:off x="10996206" y="8108514"/>
            <a:ext cx="2519227" cy="2517622"/>
          </a:xfrm>
          <a:prstGeom prst="ellipse">
            <a:avLst/>
          </a:prstGeom>
          <a:noFill/>
          <a:ln>
            <a:noFill/>
          </a:ln>
        </p:spPr>
      </p:sp>
      <p:sp>
        <p:nvSpPr>
          <p:cNvPr id="98" name="Google Shape;98;p65"/>
          <p:cNvSpPr/>
          <p:nvPr>
            <p:ph idx="8" type="pic"/>
          </p:nvPr>
        </p:nvSpPr>
        <p:spPr>
          <a:xfrm>
            <a:off x="5510707" y="8080092"/>
            <a:ext cx="2519227" cy="2517622"/>
          </a:xfrm>
          <a:prstGeom prst="ellipse">
            <a:avLst/>
          </a:prstGeom>
          <a:noFill/>
          <a:ln>
            <a:noFill/>
          </a:ln>
        </p:spPr>
      </p:sp>
      <p:sp>
        <p:nvSpPr>
          <p:cNvPr id="99" name="Google Shape;99;p6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52"/>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vl2pPr>
            <a:lvl3pPr lvl="2" algn="l">
              <a:lnSpc>
                <a:spcPct val="100000"/>
              </a:lnSpc>
              <a:spcBef>
                <a:spcPts val="0"/>
              </a:spcBef>
              <a:spcAft>
                <a:spcPts val="0"/>
              </a:spcAft>
              <a:buSzPts val="7500"/>
              <a:buNone/>
              <a:defRPr/>
            </a:lvl3pPr>
            <a:lvl4pPr lvl="3" algn="l">
              <a:lnSpc>
                <a:spcPct val="100000"/>
              </a:lnSpc>
              <a:spcBef>
                <a:spcPts val="0"/>
              </a:spcBef>
              <a:spcAft>
                <a:spcPts val="0"/>
              </a:spcAft>
              <a:buSzPts val="7500"/>
              <a:buNone/>
              <a:defRPr/>
            </a:lvl4pPr>
            <a:lvl5pPr lvl="4" algn="l">
              <a:lnSpc>
                <a:spcPct val="100000"/>
              </a:lnSpc>
              <a:spcBef>
                <a:spcPts val="0"/>
              </a:spcBef>
              <a:spcAft>
                <a:spcPts val="0"/>
              </a:spcAft>
              <a:buSzPts val="7500"/>
              <a:buNone/>
              <a:defRPr/>
            </a:lvl5pPr>
            <a:lvl6pPr lvl="5" algn="l">
              <a:lnSpc>
                <a:spcPct val="100000"/>
              </a:lnSpc>
              <a:spcBef>
                <a:spcPts val="0"/>
              </a:spcBef>
              <a:spcAft>
                <a:spcPts val="0"/>
              </a:spcAft>
              <a:buSzPts val="7500"/>
              <a:buNone/>
              <a:defRPr/>
            </a:lvl6pPr>
            <a:lvl7pPr lvl="6" algn="l">
              <a:lnSpc>
                <a:spcPct val="100000"/>
              </a:lnSpc>
              <a:spcBef>
                <a:spcPts val="0"/>
              </a:spcBef>
              <a:spcAft>
                <a:spcPts val="0"/>
              </a:spcAft>
              <a:buSzPts val="7500"/>
              <a:buNone/>
              <a:defRPr/>
            </a:lvl7pPr>
            <a:lvl8pPr lvl="7" algn="l">
              <a:lnSpc>
                <a:spcPct val="100000"/>
              </a:lnSpc>
              <a:spcBef>
                <a:spcPts val="0"/>
              </a:spcBef>
              <a:spcAft>
                <a:spcPts val="0"/>
              </a:spcAft>
              <a:buSzPts val="7500"/>
              <a:buNone/>
              <a:defRPr/>
            </a:lvl8pPr>
            <a:lvl9pPr lvl="8" algn="l">
              <a:lnSpc>
                <a:spcPct val="100000"/>
              </a:lnSpc>
              <a:spcBef>
                <a:spcPts val="0"/>
              </a:spcBef>
              <a:spcAft>
                <a:spcPts val="0"/>
              </a:spcAft>
              <a:buSzPts val="7500"/>
              <a:buNone/>
              <a:defRPr/>
            </a:lvl9pPr>
          </a:lstStyle>
          <a:p/>
        </p:txBody>
      </p:sp>
      <p:sp>
        <p:nvSpPr>
          <p:cNvPr id="20" name="Google Shape;20;p52"/>
          <p:cNvSpPr txBox="1"/>
          <p:nvPr>
            <p:ph idx="1" type="body"/>
          </p:nvPr>
        </p:nvSpPr>
        <p:spPr>
          <a:xfrm>
            <a:off x="1109111" y="2489067"/>
            <a:ext cx="22715700" cy="91104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pic>
        <p:nvPicPr>
          <p:cNvPr id="21" name="Google Shape;21;p52"/>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22" name="Google Shape;22;p52"/>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Us">
  <p:cSld name="About Us">
    <p:spTree>
      <p:nvGrpSpPr>
        <p:cNvPr id="100" name="Shape 100"/>
        <p:cNvGrpSpPr/>
        <p:nvPr/>
      </p:nvGrpSpPr>
      <p:grpSpPr>
        <a:xfrm>
          <a:off x="0" y="0"/>
          <a:ext cx="0" cy="0"/>
          <a:chOff x="0" y="0"/>
          <a:chExt cx="0" cy="0"/>
        </a:xfrm>
      </p:grpSpPr>
      <p:sp>
        <p:nvSpPr>
          <p:cNvPr id="101" name="Google Shape;101;p66"/>
          <p:cNvSpPr/>
          <p:nvPr>
            <p:ph idx="2" type="pic"/>
          </p:nvPr>
        </p:nvSpPr>
        <p:spPr>
          <a:xfrm>
            <a:off x="0" y="3040965"/>
            <a:ext cx="24377649" cy="5676897"/>
          </a:xfrm>
          <a:prstGeom prst="rect">
            <a:avLst/>
          </a:prstGeom>
          <a:noFill/>
          <a:ln>
            <a:noFill/>
          </a:ln>
        </p:spPr>
      </p:sp>
      <p:sp>
        <p:nvSpPr>
          <p:cNvPr id="102" name="Google Shape;102;p6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rvices">
  <p:cSld name="Services">
    <p:spTree>
      <p:nvGrpSpPr>
        <p:cNvPr id="103" name="Shape 103"/>
        <p:cNvGrpSpPr/>
        <p:nvPr/>
      </p:nvGrpSpPr>
      <p:grpSpPr>
        <a:xfrm>
          <a:off x="0" y="0"/>
          <a:ext cx="0" cy="0"/>
          <a:chOff x="0" y="0"/>
          <a:chExt cx="0" cy="0"/>
        </a:xfrm>
      </p:grpSpPr>
      <p:sp>
        <p:nvSpPr>
          <p:cNvPr id="104" name="Google Shape;104;p67"/>
          <p:cNvSpPr/>
          <p:nvPr>
            <p:ph idx="2" type="pic"/>
          </p:nvPr>
        </p:nvSpPr>
        <p:spPr>
          <a:xfrm>
            <a:off x="0" y="3419723"/>
            <a:ext cx="24377649" cy="6316547"/>
          </a:xfrm>
          <a:prstGeom prst="rect">
            <a:avLst/>
          </a:prstGeom>
          <a:noFill/>
          <a:ln>
            <a:noFill/>
          </a:ln>
        </p:spPr>
      </p:sp>
      <p:sp>
        <p:nvSpPr>
          <p:cNvPr id="105" name="Google Shape;105;p6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Project">
  <p:cSld name="Laptop Project">
    <p:spTree>
      <p:nvGrpSpPr>
        <p:cNvPr id="106" name="Shape 106"/>
        <p:cNvGrpSpPr/>
        <p:nvPr/>
      </p:nvGrpSpPr>
      <p:grpSpPr>
        <a:xfrm>
          <a:off x="0" y="0"/>
          <a:ext cx="0" cy="0"/>
          <a:chOff x="0" y="0"/>
          <a:chExt cx="0" cy="0"/>
        </a:xfrm>
      </p:grpSpPr>
      <p:sp>
        <p:nvSpPr>
          <p:cNvPr id="107" name="Google Shape;107;p68"/>
          <p:cNvSpPr/>
          <p:nvPr>
            <p:ph idx="2" type="pic"/>
          </p:nvPr>
        </p:nvSpPr>
        <p:spPr>
          <a:xfrm>
            <a:off x="3373839" y="4327067"/>
            <a:ext cx="8842991" cy="5538436"/>
          </a:xfrm>
          <a:prstGeom prst="rect">
            <a:avLst/>
          </a:prstGeom>
          <a:noFill/>
          <a:ln>
            <a:noFill/>
          </a:ln>
        </p:spPr>
      </p:sp>
      <p:sp>
        <p:nvSpPr>
          <p:cNvPr id="108" name="Google Shape;108;p6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Laptop">
  <p:cSld name="Mockup Laptop">
    <p:spTree>
      <p:nvGrpSpPr>
        <p:cNvPr id="109" name="Shape 109"/>
        <p:cNvGrpSpPr/>
        <p:nvPr/>
      </p:nvGrpSpPr>
      <p:grpSpPr>
        <a:xfrm>
          <a:off x="0" y="0"/>
          <a:ext cx="0" cy="0"/>
          <a:chOff x="0" y="0"/>
          <a:chExt cx="0" cy="0"/>
        </a:xfrm>
      </p:grpSpPr>
      <p:sp>
        <p:nvSpPr>
          <p:cNvPr id="110" name="Google Shape;110;p69"/>
          <p:cNvSpPr/>
          <p:nvPr>
            <p:ph idx="2" type="pic"/>
          </p:nvPr>
        </p:nvSpPr>
        <p:spPr>
          <a:xfrm>
            <a:off x="13420048" y="3753035"/>
            <a:ext cx="8676664" cy="4982163"/>
          </a:xfrm>
          <a:prstGeom prst="rect">
            <a:avLst/>
          </a:prstGeom>
          <a:noFill/>
          <a:ln>
            <a:noFill/>
          </a:ln>
        </p:spPr>
      </p:sp>
      <p:sp>
        <p:nvSpPr>
          <p:cNvPr id="111" name="Google Shape;111;p6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Meet the Team">
    <p:spTree>
      <p:nvGrpSpPr>
        <p:cNvPr id="112" name="Shape 112"/>
        <p:cNvGrpSpPr/>
        <p:nvPr/>
      </p:nvGrpSpPr>
      <p:grpSpPr>
        <a:xfrm>
          <a:off x="0" y="0"/>
          <a:ext cx="0" cy="0"/>
          <a:chOff x="0" y="0"/>
          <a:chExt cx="0" cy="0"/>
        </a:xfrm>
      </p:grpSpPr>
      <p:sp>
        <p:nvSpPr>
          <p:cNvPr id="113" name="Google Shape;113;p70"/>
          <p:cNvSpPr/>
          <p:nvPr>
            <p:ph idx="2" type="pic"/>
          </p:nvPr>
        </p:nvSpPr>
        <p:spPr>
          <a:xfrm>
            <a:off x="2218277" y="3606800"/>
            <a:ext cx="4266088" cy="4267199"/>
          </a:xfrm>
          <a:prstGeom prst="ellipse">
            <a:avLst/>
          </a:prstGeom>
          <a:noFill/>
          <a:ln>
            <a:noFill/>
          </a:ln>
        </p:spPr>
      </p:sp>
      <p:sp>
        <p:nvSpPr>
          <p:cNvPr id="114" name="Google Shape;114;p70"/>
          <p:cNvSpPr/>
          <p:nvPr>
            <p:ph idx="3" type="pic"/>
          </p:nvPr>
        </p:nvSpPr>
        <p:spPr>
          <a:xfrm>
            <a:off x="7313295" y="3606800"/>
            <a:ext cx="4266088" cy="4267199"/>
          </a:xfrm>
          <a:prstGeom prst="ellipse">
            <a:avLst/>
          </a:prstGeom>
          <a:noFill/>
          <a:ln>
            <a:noFill/>
          </a:ln>
        </p:spPr>
      </p:sp>
      <p:sp>
        <p:nvSpPr>
          <p:cNvPr id="115" name="Google Shape;115;p70"/>
          <p:cNvSpPr/>
          <p:nvPr>
            <p:ph idx="4" type="pic"/>
          </p:nvPr>
        </p:nvSpPr>
        <p:spPr>
          <a:xfrm>
            <a:off x="12188825" y="3606800"/>
            <a:ext cx="4266088" cy="4267199"/>
          </a:xfrm>
          <a:prstGeom prst="ellipse">
            <a:avLst/>
          </a:prstGeom>
          <a:noFill/>
          <a:ln>
            <a:noFill/>
          </a:ln>
        </p:spPr>
      </p:sp>
      <p:sp>
        <p:nvSpPr>
          <p:cNvPr id="116" name="Google Shape;116;p70"/>
          <p:cNvSpPr/>
          <p:nvPr>
            <p:ph idx="5" type="pic"/>
          </p:nvPr>
        </p:nvSpPr>
        <p:spPr>
          <a:xfrm>
            <a:off x="17064355" y="3606800"/>
            <a:ext cx="4266088" cy="4267199"/>
          </a:xfrm>
          <a:prstGeom prst="ellipse">
            <a:avLst/>
          </a:prstGeom>
          <a:noFill/>
          <a:ln>
            <a:noFill/>
          </a:ln>
        </p:spPr>
      </p:sp>
      <p:sp>
        <p:nvSpPr>
          <p:cNvPr id="117" name="Google Shape;117;p7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p:cSld name="Welcome">
    <p:spTree>
      <p:nvGrpSpPr>
        <p:cNvPr id="118" name="Shape 118"/>
        <p:cNvGrpSpPr/>
        <p:nvPr/>
      </p:nvGrpSpPr>
      <p:grpSpPr>
        <a:xfrm>
          <a:off x="0" y="0"/>
          <a:ext cx="0" cy="0"/>
          <a:chOff x="0" y="0"/>
          <a:chExt cx="0" cy="0"/>
        </a:xfrm>
      </p:grpSpPr>
      <p:sp>
        <p:nvSpPr>
          <p:cNvPr id="119" name="Google Shape;119;p71"/>
          <p:cNvSpPr/>
          <p:nvPr>
            <p:ph idx="2" type="pic"/>
          </p:nvPr>
        </p:nvSpPr>
        <p:spPr>
          <a:xfrm>
            <a:off x="10055781" y="2521309"/>
            <a:ext cx="4266088" cy="4267199"/>
          </a:xfrm>
          <a:prstGeom prst="ellipse">
            <a:avLst/>
          </a:prstGeom>
          <a:noFill/>
          <a:ln>
            <a:noFill/>
          </a:ln>
        </p:spPr>
      </p:sp>
      <p:sp>
        <p:nvSpPr>
          <p:cNvPr id="120" name="Google Shape;120;p7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Clients">
  <p:cSld name="Our Clients">
    <p:spTree>
      <p:nvGrpSpPr>
        <p:cNvPr id="121" name="Shape 121"/>
        <p:cNvGrpSpPr/>
        <p:nvPr/>
      </p:nvGrpSpPr>
      <p:grpSpPr>
        <a:xfrm>
          <a:off x="0" y="0"/>
          <a:ext cx="0" cy="0"/>
          <a:chOff x="0" y="0"/>
          <a:chExt cx="0" cy="0"/>
        </a:xfrm>
      </p:grpSpPr>
      <p:sp>
        <p:nvSpPr>
          <p:cNvPr id="122" name="Google Shape;122;p72"/>
          <p:cNvSpPr/>
          <p:nvPr>
            <p:ph idx="2" type="pic"/>
          </p:nvPr>
        </p:nvSpPr>
        <p:spPr>
          <a:xfrm>
            <a:off x="23083" y="4391314"/>
            <a:ext cx="24377649" cy="4250174"/>
          </a:xfrm>
          <a:prstGeom prst="rect">
            <a:avLst/>
          </a:prstGeom>
          <a:noFill/>
          <a:ln>
            <a:noFill/>
          </a:ln>
        </p:spPr>
      </p:sp>
      <p:sp>
        <p:nvSpPr>
          <p:cNvPr id="123" name="Google Shape;123;p7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Team">
  <p:cSld name="Three Team">
    <p:spTree>
      <p:nvGrpSpPr>
        <p:cNvPr id="124" name="Shape 124"/>
        <p:cNvGrpSpPr/>
        <p:nvPr/>
      </p:nvGrpSpPr>
      <p:grpSpPr>
        <a:xfrm>
          <a:off x="0" y="0"/>
          <a:ext cx="0" cy="0"/>
          <a:chOff x="0" y="0"/>
          <a:chExt cx="0" cy="0"/>
        </a:xfrm>
      </p:grpSpPr>
      <p:sp>
        <p:nvSpPr>
          <p:cNvPr id="125" name="Google Shape;125;p73"/>
          <p:cNvSpPr/>
          <p:nvPr>
            <p:ph idx="2" type="pic"/>
          </p:nvPr>
        </p:nvSpPr>
        <p:spPr>
          <a:xfrm>
            <a:off x="2396502" y="3559176"/>
            <a:ext cx="6411832" cy="6276976"/>
          </a:xfrm>
          <a:prstGeom prst="rect">
            <a:avLst/>
          </a:prstGeom>
          <a:noFill/>
          <a:ln>
            <a:noFill/>
          </a:ln>
        </p:spPr>
      </p:sp>
      <p:sp>
        <p:nvSpPr>
          <p:cNvPr id="126" name="Google Shape;126;p73"/>
          <p:cNvSpPr/>
          <p:nvPr>
            <p:ph idx="3" type="pic"/>
          </p:nvPr>
        </p:nvSpPr>
        <p:spPr>
          <a:xfrm>
            <a:off x="8998782" y="3559176"/>
            <a:ext cx="6411832" cy="6276976"/>
          </a:xfrm>
          <a:prstGeom prst="rect">
            <a:avLst/>
          </a:prstGeom>
          <a:noFill/>
          <a:ln>
            <a:noFill/>
          </a:ln>
        </p:spPr>
      </p:sp>
      <p:sp>
        <p:nvSpPr>
          <p:cNvPr id="127" name="Google Shape;127;p73"/>
          <p:cNvSpPr/>
          <p:nvPr>
            <p:ph idx="4" type="pic"/>
          </p:nvPr>
        </p:nvSpPr>
        <p:spPr>
          <a:xfrm>
            <a:off x="15626456" y="3568700"/>
            <a:ext cx="6411832" cy="6276976"/>
          </a:xfrm>
          <a:prstGeom prst="rect">
            <a:avLst/>
          </a:prstGeom>
          <a:noFill/>
          <a:ln>
            <a:noFill/>
          </a:ln>
        </p:spPr>
      </p:sp>
      <p:sp>
        <p:nvSpPr>
          <p:cNvPr id="128" name="Google Shape;128;p7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Individual">
  <p:cSld name="Team Individual">
    <p:spTree>
      <p:nvGrpSpPr>
        <p:cNvPr id="129" name="Shape 129"/>
        <p:cNvGrpSpPr/>
        <p:nvPr/>
      </p:nvGrpSpPr>
      <p:grpSpPr>
        <a:xfrm>
          <a:off x="0" y="0"/>
          <a:ext cx="0" cy="0"/>
          <a:chOff x="0" y="0"/>
          <a:chExt cx="0" cy="0"/>
        </a:xfrm>
      </p:grpSpPr>
      <p:sp>
        <p:nvSpPr>
          <p:cNvPr id="130" name="Google Shape;130;p74"/>
          <p:cNvSpPr/>
          <p:nvPr>
            <p:ph idx="2" type="pic"/>
          </p:nvPr>
        </p:nvSpPr>
        <p:spPr>
          <a:xfrm>
            <a:off x="4167691" y="4000500"/>
            <a:ext cx="6411832" cy="6276976"/>
          </a:xfrm>
          <a:prstGeom prst="rect">
            <a:avLst/>
          </a:prstGeom>
          <a:noFill/>
          <a:ln>
            <a:noFill/>
          </a:ln>
        </p:spPr>
      </p:sp>
      <p:sp>
        <p:nvSpPr>
          <p:cNvPr id="131" name="Google Shape;131;p7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ffee Break">
  <p:cSld name="Coffee Break">
    <p:spTree>
      <p:nvGrpSpPr>
        <p:cNvPr id="132" name="Shape 132"/>
        <p:cNvGrpSpPr/>
        <p:nvPr/>
      </p:nvGrpSpPr>
      <p:grpSpPr>
        <a:xfrm>
          <a:off x="0" y="0"/>
          <a:ext cx="0" cy="0"/>
          <a:chOff x="0" y="0"/>
          <a:chExt cx="0" cy="0"/>
        </a:xfrm>
      </p:grpSpPr>
      <p:sp>
        <p:nvSpPr>
          <p:cNvPr id="133" name="Google Shape;133;p75"/>
          <p:cNvSpPr/>
          <p:nvPr>
            <p:ph idx="2" type="pic"/>
          </p:nvPr>
        </p:nvSpPr>
        <p:spPr>
          <a:xfrm>
            <a:off x="0" y="0"/>
            <a:ext cx="24377649" cy="13716000"/>
          </a:xfrm>
          <a:prstGeom prst="rect">
            <a:avLst/>
          </a:prstGeom>
          <a:noFill/>
          <a:ln>
            <a:noFill/>
          </a:ln>
        </p:spPr>
      </p:sp>
      <p:sp>
        <p:nvSpPr>
          <p:cNvPr id="134" name="Google Shape;134;p7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highlight text">
  <p:cSld name="TITLE_AND_BODY_1">
    <p:spTree>
      <p:nvGrpSpPr>
        <p:cNvPr id="23" name="Shape 23"/>
        <p:cNvGrpSpPr/>
        <p:nvPr/>
      </p:nvGrpSpPr>
      <p:grpSpPr>
        <a:xfrm>
          <a:off x="0" y="0"/>
          <a:ext cx="0" cy="0"/>
          <a:chOff x="0" y="0"/>
          <a:chExt cx="0" cy="0"/>
        </a:xfrm>
      </p:grpSpPr>
      <p:sp>
        <p:nvSpPr>
          <p:cNvPr id="24" name="Google Shape;24;p53"/>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vl2pPr>
            <a:lvl3pPr lvl="2" algn="l">
              <a:lnSpc>
                <a:spcPct val="100000"/>
              </a:lnSpc>
              <a:spcBef>
                <a:spcPts val="0"/>
              </a:spcBef>
              <a:spcAft>
                <a:spcPts val="0"/>
              </a:spcAft>
              <a:buSzPts val="7500"/>
              <a:buNone/>
              <a:defRPr/>
            </a:lvl3pPr>
            <a:lvl4pPr lvl="3" algn="l">
              <a:lnSpc>
                <a:spcPct val="100000"/>
              </a:lnSpc>
              <a:spcBef>
                <a:spcPts val="0"/>
              </a:spcBef>
              <a:spcAft>
                <a:spcPts val="0"/>
              </a:spcAft>
              <a:buSzPts val="7500"/>
              <a:buNone/>
              <a:defRPr/>
            </a:lvl4pPr>
            <a:lvl5pPr lvl="4" algn="l">
              <a:lnSpc>
                <a:spcPct val="100000"/>
              </a:lnSpc>
              <a:spcBef>
                <a:spcPts val="0"/>
              </a:spcBef>
              <a:spcAft>
                <a:spcPts val="0"/>
              </a:spcAft>
              <a:buSzPts val="7500"/>
              <a:buNone/>
              <a:defRPr/>
            </a:lvl5pPr>
            <a:lvl6pPr lvl="5" algn="l">
              <a:lnSpc>
                <a:spcPct val="100000"/>
              </a:lnSpc>
              <a:spcBef>
                <a:spcPts val="0"/>
              </a:spcBef>
              <a:spcAft>
                <a:spcPts val="0"/>
              </a:spcAft>
              <a:buSzPts val="7500"/>
              <a:buNone/>
              <a:defRPr/>
            </a:lvl6pPr>
            <a:lvl7pPr lvl="6" algn="l">
              <a:lnSpc>
                <a:spcPct val="100000"/>
              </a:lnSpc>
              <a:spcBef>
                <a:spcPts val="0"/>
              </a:spcBef>
              <a:spcAft>
                <a:spcPts val="0"/>
              </a:spcAft>
              <a:buSzPts val="7500"/>
              <a:buNone/>
              <a:defRPr/>
            </a:lvl7pPr>
            <a:lvl8pPr lvl="7" algn="l">
              <a:lnSpc>
                <a:spcPct val="100000"/>
              </a:lnSpc>
              <a:spcBef>
                <a:spcPts val="0"/>
              </a:spcBef>
              <a:spcAft>
                <a:spcPts val="0"/>
              </a:spcAft>
              <a:buSzPts val="7500"/>
              <a:buNone/>
              <a:defRPr/>
            </a:lvl8pPr>
            <a:lvl9pPr lvl="8" algn="l">
              <a:lnSpc>
                <a:spcPct val="100000"/>
              </a:lnSpc>
              <a:spcBef>
                <a:spcPts val="0"/>
              </a:spcBef>
              <a:spcAft>
                <a:spcPts val="0"/>
              </a:spcAft>
              <a:buSzPts val="7500"/>
              <a:buNone/>
              <a:defRPr/>
            </a:lvl9pPr>
          </a:lstStyle>
          <a:p/>
        </p:txBody>
      </p:sp>
      <p:pic>
        <p:nvPicPr>
          <p:cNvPr id="25" name="Google Shape;25;p53"/>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26" name="Google Shape;26;p53"/>
          <p:cNvSpPr txBox="1"/>
          <p:nvPr>
            <p:ph idx="1" type="subTitle"/>
          </p:nvPr>
        </p:nvSpPr>
        <p:spPr>
          <a:xfrm>
            <a:off x="1168162" y="2420400"/>
            <a:ext cx="10541400" cy="8875200"/>
          </a:xfrm>
          <a:prstGeom prst="rect">
            <a:avLst/>
          </a:prstGeom>
          <a:noFill/>
          <a:ln>
            <a:noFill/>
          </a:ln>
        </p:spPr>
        <p:txBody>
          <a:bodyPr anchorCtr="0" anchor="t" bIns="243750" lIns="243750" spcFirstLastPara="1" rIns="243750" wrap="square" tIns="243750">
            <a:noAutofit/>
          </a:bodyPr>
          <a:lstStyle>
            <a:lvl1pPr lvl="0" algn="l">
              <a:lnSpc>
                <a:spcPct val="115000"/>
              </a:lnSpc>
              <a:spcBef>
                <a:spcPts val="0"/>
              </a:spcBef>
              <a:spcAft>
                <a:spcPts val="0"/>
              </a:spcAft>
              <a:buClr>
                <a:schemeClr val="accent1"/>
              </a:buClr>
              <a:buSzPts val="4300"/>
              <a:buFont typeface="Josefin Sans"/>
              <a:buNone/>
              <a:defRPr>
                <a:solidFill>
                  <a:schemeClr val="accent1"/>
                </a:solidFill>
                <a:latin typeface="Josefin Sans"/>
                <a:ea typeface="Josefin Sans"/>
                <a:cs typeface="Josefin Sans"/>
                <a:sym typeface="Josefin Sans"/>
              </a:defRPr>
            </a:lvl1pPr>
            <a:lvl2pPr lvl="1" algn="l">
              <a:lnSpc>
                <a:spcPct val="115000"/>
              </a:lnSpc>
              <a:spcBef>
                <a:spcPts val="4300"/>
              </a:spcBef>
              <a:spcAft>
                <a:spcPts val="0"/>
              </a:spcAft>
              <a:buSzPts val="3700"/>
              <a:buNone/>
              <a:defRPr/>
            </a:lvl2pPr>
            <a:lvl3pPr lvl="2" algn="l">
              <a:lnSpc>
                <a:spcPct val="115000"/>
              </a:lnSpc>
              <a:spcBef>
                <a:spcPts val="4300"/>
              </a:spcBef>
              <a:spcAft>
                <a:spcPts val="0"/>
              </a:spcAft>
              <a:buSzPts val="3200"/>
              <a:buNone/>
              <a:defRPr/>
            </a:lvl3pPr>
            <a:lvl4pPr lvl="3" algn="l">
              <a:lnSpc>
                <a:spcPct val="115000"/>
              </a:lnSpc>
              <a:spcBef>
                <a:spcPts val="4300"/>
              </a:spcBef>
              <a:spcAft>
                <a:spcPts val="0"/>
              </a:spcAft>
              <a:buSzPts val="3200"/>
              <a:buNone/>
              <a:defRPr/>
            </a:lvl4pPr>
            <a:lvl5pPr lvl="4" algn="l">
              <a:lnSpc>
                <a:spcPct val="115000"/>
              </a:lnSpc>
              <a:spcBef>
                <a:spcPts val="4300"/>
              </a:spcBef>
              <a:spcAft>
                <a:spcPts val="0"/>
              </a:spcAft>
              <a:buSzPts val="3200"/>
              <a:buNone/>
              <a:defRPr/>
            </a:lvl5pPr>
            <a:lvl6pPr lvl="5" algn="l">
              <a:lnSpc>
                <a:spcPct val="115000"/>
              </a:lnSpc>
              <a:spcBef>
                <a:spcPts val="4300"/>
              </a:spcBef>
              <a:spcAft>
                <a:spcPts val="0"/>
              </a:spcAft>
              <a:buSzPts val="3200"/>
              <a:buNone/>
              <a:defRPr/>
            </a:lvl6pPr>
            <a:lvl7pPr lvl="6" algn="l">
              <a:lnSpc>
                <a:spcPct val="115000"/>
              </a:lnSpc>
              <a:spcBef>
                <a:spcPts val="4300"/>
              </a:spcBef>
              <a:spcAft>
                <a:spcPts val="0"/>
              </a:spcAft>
              <a:buSzPts val="3200"/>
              <a:buNone/>
              <a:defRPr/>
            </a:lvl7pPr>
            <a:lvl8pPr lvl="7" algn="l">
              <a:lnSpc>
                <a:spcPct val="115000"/>
              </a:lnSpc>
              <a:spcBef>
                <a:spcPts val="4300"/>
              </a:spcBef>
              <a:spcAft>
                <a:spcPts val="0"/>
              </a:spcAft>
              <a:buSzPts val="3200"/>
              <a:buNone/>
              <a:defRPr/>
            </a:lvl8pPr>
            <a:lvl9pPr lvl="8" algn="l">
              <a:lnSpc>
                <a:spcPct val="115000"/>
              </a:lnSpc>
              <a:spcBef>
                <a:spcPts val="4300"/>
              </a:spcBef>
              <a:spcAft>
                <a:spcPts val="4300"/>
              </a:spcAft>
              <a:buSzPts val="3200"/>
              <a:buNone/>
              <a:defRPr/>
            </a:lvl9pPr>
          </a:lstStyle>
          <a:p/>
        </p:txBody>
      </p:sp>
      <p:sp>
        <p:nvSpPr>
          <p:cNvPr id="27" name="Google Shape;27;p53"/>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pport-team">
  <p:cSld name="support-team">
    <p:spTree>
      <p:nvGrpSpPr>
        <p:cNvPr id="135" name="Shape 135"/>
        <p:cNvGrpSpPr/>
        <p:nvPr/>
      </p:nvGrpSpPr>
      <p:grpSpPr>
        <a:xfrm>
          <a:off x="0" y="0"/>
          <a:ext cx="0" cy="0"/>
          <a:chOff x="0" y="0"/>
          <a:chExt cx="0" cy="0"/>
        </a:xfrm>
      </p:grpSpPr>
      <p:sp>
        <p:nvSpPr>
          <p:cNvPr id="136" name="Google Shape;136;p76"/>
          <p:cNvSpPr/>
          <p:nvPr>
            <p:ph idx="2" type="pic"/>
          </p:nvPr>
        </p:nvSpPr>
        <p:spPr>
          <a:xfrm>
            <a:off x="2510524" y="3384473"/>
            <a:ext cx="8058337" cy="7955939"/>
          </a:xfrm>
          <a:prstGeom prst="rect">
            <a:avLst/>
          </a:prstGeom>
          <a:noFill/>
          <a:ln>
            <a:noFill/>
          </a:ln>
        </p:spPr>
      </p:sp>
      <p:sp>
        <p:nvSpPr>
          <p:cNvPr id="137" name="Google Shape;137;p7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 Design 01">
  <p:cSld name="App Design 01">
    <p:spTree>
      <p:nvGrpSpPr>
        <p:cNvPr id="138" name="Shape 138"/>
        <p:cNvGrpSpPr/>
        <p:nvPr/>
      </p:nvGrpSpPr>
      <p:grpSpPr>
        <a:xfrm>
          <a:off x="0" y="0"/>
          <a:ext cx="0" cy="0"/>
          <a:chOff x="0" y="0"/>
          <a:chExt cx="0" cy="0"/>
        </a:xfrm>
      </p:grpSpPr>
      <p:sp>
        <p:nvSpPr>
          <p:cNvPr id="139" name="Google Shape;139;p77"/>
          <p:cNvSpPr/>
          <p:nvPr>
            <p:ph idx="2" type="pic"/>
          </p:nvPr>
        </p:nvSpPr>
        <p:spPr>
          <a:xfrm>
            <a:off x="8605595" y="5114394"/>
            <a:ext cx="1889250" cy="5144376"/>
          </a:xfrm>
          <a:prstGeom prst="rect">
            <a:avLst/>
          </a:prstGeom>
          <a:noFill/>
          <a:ln>
            <a:noFill/>
          </a:ln>
        </p:spPr>
      </p:sp>
      <p:sp>
        <p:nvSpPr>
          <p:cNvPr id="140" name="Google Shape;140;p77"/>
          <p:cNvSpPr/>
          <p:nvPr>
            <p:ph idx="3" type="pic"/>
          </p:nvPr>
        </p:nvSpPr>
        <p:spPr>
          <a:xfrm>
            <a:off x="2329726" y="5100282"/>
            <a:ext cx="1791572" cy="5144376"/>
          </a:xfrm>
          <a:prstGeom prst="rect">
            <a:avLst/>
          </a:prstGeom>
          <a:noFill/>
          <a:ln>
            <a:noFill/>
          </a:ln>
        </p:spPr>
      </p:sp>
      <p:sp>
        <p:nvSpPr>
          <p:cNvPr id="141" name="Google Shape;141;p77"/>
          <p:cNvSpPr/>
          <p:nvPr>
            <p:ph idx="4" type="pic"/>
          </p:nvPr>
        </p:nvSpPr>
        <p:spPr>
          <a:xfrm>
            <a:off x="4504562" y="4535837"/>
            <a:ext cx="3778504" cy="6738934"/>
          </a:xfrm>
          <a:prstGeom prst="rect">
            <a:avLst/>
          </a:prstGeom>
          <a:noFill/>
          <a:ln>
            <a:noFill/>
          </a:ln>
        </p:spPr>
      </p:sp>
      <p:sp>
        <p:nvSpPr>
          <p:cNvPr id="142" name="Google Shape;142;p7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 Design 02">
  <p:cSld name="App Design 02">
    <p:spTree>
      <p:nvGrpSpPr>
        <p:cNvPr id="143" name="Shape 143"/>
        <p:cNvGrpSpPr/>
        <p:nvPr/>
      </p:nvGrpSpPr>
      <p:grpSpPr>
        <a:xfrm>
          <a:off x="0" y="0"/>
          <a:ext cx="0" cy="0"/>
          <a:chOff x="0" y="0"/>
          <a:chExt cx="0" cy="0"/>
        </a:xfrm>
      </p:grpSpPr>
      <p:sp>
        <p:nvSpPr>
          <p:cNvPr id="144" name="Google Shape;144;p78"/>
          <p:cNvSpPr/>
          <p:nvPr>
            <p:ph idx="2" type="pic"/>
          </p:nvPr>
        </p:nvSpPr>
        <p:spPr>
          <a:xfrm>
            <a:off x="4231832" y="4585382"/>
            <a:ext cx="2835614" cy="5088754"/>
          </a:xfrm>
          <a:prstGeom prst="rect">
            <a:avLst/>
          </a:prstGeom>
          <a:noFill/>
          <a:ln>
            <a:noFill/>
          </a:ln>
        </p:spPr>
      </p:sp>
      <p:sp>
        <p:nvSpPr>
          <p:cNvPr id="145" name="Google Shape;145;p78"/>
          <p:cNvSpPr/>
          <p:nvPr>
            <p:ph idx="3" type="pic"/>
          </p:nvPr>
        </p:nvSpPr>
        <p:spPr>
          <a:xfrm>
            <a:off x="10800847" y="4585382"/>
            <a:ext cx="2835614" cy="5088754"/>
          </a:xfrm>
          <a:prstGeom prst="rect">
            <a:avLst/>
          </a:prstGeom>
          <a:noFill/>
          <a:ln>
            <a:noFill/>
          </a:ln>
        </p:spPr>
      </p:sp>
      <p:sp>
        <p:nvSpPr>
          <p:cNvPr id="146" name="Google Shape;146;p78"/>
          <p:cNvSpPr/>
          <p:nvPr>
            <p:ph idx="4" type="pic"/>
          </p:nvPr>
        </p:nvSpPr>
        <p:spPr>
          <a:xfrm>
            <a:off x="17459591" y="4585382"/>
            <a:ext cx="2835614" cy="5088754"/>
          </a:xfrm>
          <a:prstGeom prst="rect">
            <a:avLst/>
          </a:prstGeom>
          <a:noFill/>
          <a:ln>
            <a:noFill/>
          </a:ln>
        </p:spPr>
      </p:sp>
      <p:sp>
        <p:nvSpPr>
          <p:cNvPr id="147" name="Google Shape;147;p7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dev2">
  <p:cSld name="Mockup-dev2">
    <p:spTree>
      <p:nvGrpSpPr>
        <p:cNvPr id="148" name="Shape 148"/>
        <p:cNvGrpSpPr/>
        <p:nvPr/>
      </p:nvGrpSpPr>
      <p:grpSpPr>
        <a:xfrm>
          <a:off x="0" y="0"/>
          <a:ext cx="0" cy="0"/>
          <a:chOff x="0" y="0"/>
          <a:chExt cx="0" cy="0"/>
        </a:xfrm>
      </p:grpSpPr>
      <p:sp>
        <p:nvSpPr>
          <p:cNvPr id="149" name="Google Shape;149;p79"/>
          <p:cNvSpPr/>
          <p:nvPr>
            <p:ph idx="2" type="pic"/>
          </p:nvPr>
        </p:nvSpPr>
        <p:spPr>
          <a:xfrm>
            <a:off x="14070303" y="4788783"/>
            <a:ext cx="2013011" cy="4770099"/>
          </a:xfrm>
          <a:prstGeom prst="rect">
            <a:avLst/>
          </a:prstGeom>
          <a:noFill/>
          <a:ln>
            <a:noFill/>
          </a:ln>
        </p:spPr>
      </p:sp>
      <p:sp>
        <p:nvSpPr>
          <p:cNvPr id="150" name="Google Shape;150;p79"/>
          <p:cNvSpPr/>
          <p:nvPr>
            <p:ph idx="3" type="pic"/>
          </p:nvPr>
        </p:nvSpPr>
        <p:spPr>
          <a:xfrm>
            <a:off x="8093638" y="4787451"/>
            <a:ext cx="1840329" cy="4770099"/>
          </a:xfrm>
          <a:prstGeom prst="rect">
            <a:avLst/>
          </a:prstGeom>
          <a:noFill/>
          <a:ln>
            <a:noFill/>
          </a:ln>
        </p:spPr>
      </p:sp>
      <p:sp>
        <p:nvSpPr>
          <p:cNvPr id="151" name="Google Shape;151;p79"/>
          <p:cNvSpPr/>
          <p:nvPr>
            <p:ph idx="4" type="pic"/>
          </p:nvPr>
        </p:nvSpPr>
        <p:spPr>
          <a:xfrm>
            <a:off x="10278290" y="4349580"/>
            <a:ext cx="3493182" cy="6229079"/>
          </a:xfrm>
          <a:prstGeom prst="rect">
            <a:avLst/>
          </a:prstGeom>
          <a:noFill/>
          <a:ln>
            <a:noFill/>
          </a:ln>
        </p:spPr>
      </p:sp>
      <p:sp>
        <p:nvSpPr>
          <p:cNvPr id="152" name="Google Shape;152;p7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Meet_the_team">
  <p:cSld name="3_Meet_the_team">
    <p:spTree>
      <p:nvGrpSpPr>
        <p:cNvPr id="153" name="Shape 153"/>
        <p:cNvGrpSpPr/>
        <p:nvPr/>
      </p:nvGrpSpPr>
      <p:grpSpPr>
        <a:xfrm>
          <a:off x="0" y="0"/>
          <a:ext cx="0" cy="0"/>
          <a:chOff x="0" y="0"/>
          <a:chExt cx="0" cy="0"/>
        </a:xfrm>
      </p:grpSpPr>
      <p:sp>
        <p:nvSpPr>
          <p:cNvPr id="154" name="Google Shape;154;p80"/>
          <p:cNvSpPr/>
          <p:nvPr>
            <p:ph idx="2" type="pic"/>
          </p:nvPr>
        </p:nvSpPr>
        <p:spPr>
          <a:xfrm>
            <a:off x="1976452" y="3642012"/>
            <a:ext cx="3643949" cy="3649132"/>
          </a:xfrm>
          <a:prstGeom prst="rect">
            <a:avLst/>
          </a:prstGeom>
          <a:noFill/>
          <a:ln>
            <a:noFill/>
          </a:ln>
        </p:spPr>
      </p:sp>
      <p:sp>
        <p:nvSpPr>
          <p:cNvPr id="155" name="Google Shape;155;p8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Meet_the_team1">
  <p:cSld name="4_Meet_the_team1">
    <p:spTree>
      <p:nvGrpSpPr>
        <p:cNvPr id="156" name="Shape 156"/>
        <p:cNvGrpSpPr/>
        <p:nvPr/>
      </p:nvGrpSpPr>
      <p:grpSpPr>
        <a:xfrm>
          <a:off x="0" y="0"/>
          <a:ext cx="0" cy="0"/>
          <a:chOff x="0" y="0"/>
          <a:chExt cx="0" cy="0"/>
        </a:xfrm>
      </p:grpSpPr>
      <p:sp>
        <p:nvSpPr>
          <p:cNvPr id="157" name="Google Shape;157;p81"/>
          <p:cNvSpPr/>
          <p:nvPr>
            <p:ph idx="2" type="pic"/>
          </p:nvPr>
        </p:nvSpPr>
        <p:spPr>
          <a:xfrm>
            <a:off x="2579913" y="4265905"/>
            <a:ext cx="3643949" cy="3649132"/>
          </a:xfrm>
          <a:prstGeom prst="rect">
            <a:avLst/>
          </a:prstGeom>
          <a:noFill/>
          <a:ln>
            <a:noFill/>
          </a:ln>
        </p:spPr>
      </p:sp>
      <p:sp>
        <p:nvSpPr>
          <p:cNvPr id="158" name="Google Shape;158;p81"/>
          <p:cNvSpPr/>
          <p:nvPr>
            <p:ph idx="3" type="pic"/>
          </p:nvPr>
        </p:nvSpPr>
        <p:spPr>
          <a:xfrm>
            <a:off x="7791464" y="4265905"/>
            <a:ext cx="3643949" cy="3649132"/>
          </a:xfrm>
          <a:prstGeom prst="rect">
            <a:avLst/>
          </a:prstGeom>
          <a:noFill/>
          <a:ln>
            <a:noFill/>
          </a:ln>
        </p:spPr>
      </p:sp>
      <p:sp>
        <p:nvSpPr>
          <p:cNvPr id="159" name="Google Shape;159;p81"/>
          <p:cNvSpPr/>
          <p:nvPr>
            <p:ph idx="4" type="pic"/>
          </p:nvPr>
        </p:nvSpPr>
        <p:spPr>
          <a:xfrm>
            <a:off x="13096307" y="4265905"/>
            <a:ext cx="3643949" cy="3649132"/>
          </a:xfrm>
          <a:prstGeom prst="rect">
            <a:avLst/>
          </a:prstGeom>
          <a:noFill/>
          <a:ln>
            <a:noFill/>
          </a:ln>
        </p:spPr>
      </p:sp>
      <p:sp>
        <p:nvSpPr>
          <p:cNvPr id="160" name="Google Shape;160;p81"/>
          <p:cNvSpPr/>
          <p:nvPr>
            <p:ph idx="5" type="pic"/>
          </p:nvPr>
        </p:nvSpPr>
        <p:spPr>
          <a:xfrm>
            <a:off x="18265384" y="4265905"/>
            <a:ext cx="3643949" cy="3649132"/>
          </a:xfrm>
          <a:prstGeom prst="rect">
            <a:avLst/>
          </a:prstGeom>
          <a:noFill/>
          <a:ln>
            <a:noFill/>
          </a:ln>
        </p:spPr>
      </p:sp>
      <p:sp>
        <p:nvSpPr>
          <p:cNvPr id="161" name="Google Shape;161;p8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orftfolio-6">
  <p:cSld name="1_porftfolio-6">
    <p:spTree>
      <p:nvGrpSpPr>
        <p:cNvPr id="162" name="Shape 162"/>
        <p:cNvGrpSpPr/>
        <p:nvPr/>
      </p:nvGrpSpPr>
      <p:grpSpPr>
        <a:xfrm>
          <a:off x="0" y="0"/>
          <a:ext cx="0" cy="0"/>
          <a:chOff x="0" y="0"/>
          <a:chExt cx="0" cy="0"/>
        </a:xfrm>
      </p:grpSpPr>
      <p:sp>
        <p:nvSpPr>
          <p:cNvPr id="163" name="Google Shape;163;p82"/>
          <p:cNvSpPr/>
          <p:nvPr>
            <p:ph idx="2" type="pic"/>
          </p:nvPr>
        </p:nvSpPr>
        <p:spPr>
          <a:xfrm>
            <a:off x="2" y="0"/>
            <a:ext cx="4876223" cy="3961742"/>
          </a:xfrm>
          <a:prstGeom prst="rect">
            <a:avLst/>
          </a:prstGeom>
          <a:noFill/>
          <a:ln>
            <a:noFill/>
          </a:ln>
        </p:spPr>
      </p:sp>
      <p:sp>
        <p:nvSpPr>
          <p:cNvPr id="164" name="Google Shape;164;p82"/>
          <p:cNvSpPr/>
          <p:nvPr>
            <p:ph idx="3" type="pic"/>
          </p:nvPr>
        </p:nvSpPr>
        <p:spPr>
          <a:xfrm>
            <a:off x="2" y="3962957"/>
            <a:ext cx="4876223" cy="3961742"/>
          </a:xfrm>
          <a:prstGeom prst="rect">
            <a:avLst/>
          </a:prstGeom>
          <a:noFill/>
          <a:ln>
            <a:noFill/>
          </a:ln>
        </p:spPr>
      </p:sp>
      <p:sp>
        <p:nvSpPr>
          <p:cNvPr id="165" name="Google Shape;165;p82"/>
          <p:cNvSpPr/>
          <p:nvPr>
            <p:ph idx="4" type="pic"/>
          </p:nvPr>
        </p:nvSpPr>
        <p:spPr>
          <a:xfrm>
            <a:off x="4876228" y="1215"/>
            <a:ext cx="4876223" cy="3961742"/>
          </a:xfrm>
          <a:prstGeom prst="rect">
            <a:avLst/>
          </a:prstGeom>
          <a:noFill/>
          <a:ln>
            <a:noFill/>
          </a:ln>
        </p:spPr>
      </p:sp>
      <p:sp>
        <p:nvSpPr>
          <p:cNvPr id="166" name="Google Shape;166;p82"/>
          <p:cNvSpPr/>
          <p:nvPr>
            <p:ph idx="5" type="pic"/>
          </p:nvPr>
        </p:nvSpPr>
        <p:spPr>
          <a:xfrm>
            <a:off x="4876228" y="3964173"/>
            <a:ext cx="4876223" cy="3961742"/>
          </a:xfrm>
          <a:prstGeom prst="rect">
            <a:avLst/>
          </a:prstGeom>
          <a:noFill/>
          <a:ln>
            <a:noFill/>
          </a:ln>
        </p:spPr>
      </p:sp>
      <p:sp>
        <p:nvSpPr>
          <p:cNvPr id="167" name="Google Shape;167;p82"/>
          <p:cNvSpPr/>
          <p:nvPr>
            <p:ph idx="6" type="pic"/>
          </p:nvPr>
        </p:nvSpPr>
        <p:spPr>
          <a:xfrm>
            <a:off x="9741188" y="-1214"/>
            <a:ext cx="4876223" cy="3961742"/>
          </a:xfrm>
          <a:prstGeom prst="rect">
            <a:avLst/>
          </a:prstGeom>
          <a:noFill/>
          <a:ln>
            <a:noFill/>
          </a:ln>
        </p:spPr>
      </p:sp>
      <p:sp>
        <p:nvSpPr>
          <p:cNvPr id="168" name="Google Shape;168;p82"/>
          <p:cNvSpPr/>
          <p:nvPr>
            <p:ph idx="7" type="pic"/>
          </p:nvPr>
        </p:nvSpPr>
        <p:spPr>
          <a:xfrm>
            <a:off x="9741188" y="3961742"/>
            <a:ext cx="4876223" cy="3961742"/>
          </a:xfrm>
          <a:prstGeom prst="rect">
            <a:avLst/>
          </a:prstGeom>
          <a:noFill/>
          <a:ln>
            <a:noFill/>
          </a:ln>
        </p:spPr>
      </p:sp>
      <p:sp>
        <p:nvSpPr>
          <p:cNvPr id="169" name="Google Shape;169;p82"/>
          <p:cNvSpPr/>
          <p:nvPr>
            <p:ph idx="8" type="pic"/>
          </p:nvPr>
        </p:nvSpPr>
        <p:spPr>
          <a:xfrm>
            <a:off x="14595131" y="2430"/>
            <a:ext cx="4876223" cy="3961742"/>
          </a:xfrm>
          <a:prstGeom prst="rect">
            <a:avLst/>
          </a:prstGeom>
          <a:noFill/>
          <a:ln>
            <a:noFill/>
          </a:ln>
        </p:spPr>
      </p:sp>
      <p:sp>
        <p:nvSpPr>
          <p:cNvPr id="170" name="Google Shape;170;p82"/>
          <p:cNvSpPr/>
          <p:nvPr>
            <p:ph idx="9" type="pic"/>
          </p:nvPr>
        </p:nvSpPr>
        <p:spPr>
          <a:xfrm>
            <a:off x="14595131" y="3965387"/>
            <a:ext cx="4876223" cy="3961742"/>
          </a:xfrm>
          <a:prstGeom prst="rect">
            <a:avLst/>
          </a:prstGeom>
          <a:noFill/>
          <a:ln>
            <a:noFill/>
          </a:ln>
        </p:spPr>
      </p:sp>
      <p:sp>
        <p:nvSpPr>
          <p:cNvPr id="171" name="Google Shape;171;p82"/>
          <p:cNvSpPr/>
          <p:nvPr>
            <p:ph idx="13" type="pic"/>
          </p:nvPr>
        </p:nvSpPr>
        <p:spPr>
          <a:xfrm>
            <a:off x="19479145" y="2430"/>
            <a:ext cx="4898502" cy="3961742"/>
          </a:xfrm>
          <a:prstGeom prst="rect">
            <a:avLst/>
          </a:prstGeom>
          <a:noFill/>
          <a:ln>
            <a:noFill/>
          </a:ln>
        </p:spPr>
      </p:sp>
      <p:sp>
        <p:nvSpPr>
          <p:cNvPr id="172" name="Google Shape;172;p82"/>
          <p:cNvSpPr/>
          <p:nvPr>
            <p:ph idx="14" type="pic"/>
          </p:nvPr>
        </p:nvSpPr>
        <p:spPr>
          <a:xfrm>
            <a:off x="19479145" y="3965387"/>
            <a:ext cx="4898502" cy="3961742"/>
          </a:xfrm>
          <a:prstGeom prst="rect">
            <a:avLst/>
          </a:prstGeom>
          <a:noFill/>
          <a:ln>
            <a:noFill/>
          </a:ln>
        </p:spPr>
      </p:sp>
      <p:sp>
        <p:nvSpPr>
          <p:cNvPr id="173" name="Google Shape;173;p8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porftfolio-7">
  <p:cSld name="2_porftfolio-7">
    <p:spTree>
      <p:nvGrpSpPr>
        <p:cNvPr id="174" name="Shape 174"/>
        <p:cNvGrpSpPr/>
        <p:nvPr/>
      </p:nvGrpSpPr>
      <p:grpSpPr>
        <a:xfrm>
          <a:off x="0" y="0"/>
          <a:ext cx="0" cy="0"/>
          <a:chOff x="0" y="0"/>
          <a:chExt cx="0" cy="0"/>
        </a:xfrm>
      </p:grpSpPr>
      <p:sp>
        <p:nvSpPr>
          <p:cNvPr id="175" name="Google Shape;175;p83"/>
          <p:cNvSpPr/>
          <p:nvPr>
            <p:ph idx="2" type="pic"/>
          </p:nvPr>
        </p:nvSpPr>
        <p:spPr>
          <a:xfrm>
            <a:off x="2" y="0"/>
            <a:ext cx="4876223" cy="3961742"/>
          </a:xfrm>
          <a:prstGeom prst="rect">
            <a:avLst/>
          </a:prstGeom>
          <a:noFill/>
          <a:ln>
            <a:noFill/>
          </a:ln>
        </p:spPr>
      </p:sp>
      <p:sp>
        <p:nvSpPr>
          <p:cNvPr id="176" name="Google Shape;176;p83"/>
          <p:cNvSpPr/>
          <p:nvPr>
            <p:ph idx="3" type="pic"/>
          </p:nvPr>
        </p:nvSpPr>
        <p:spPr>
          <a:xfrm>
            <a:off x="4876228" y="3964173"/>
            <a:ext cx="4876223" cy="3961742"/>
          </a:xfrm>
          <a:prstGeom prst="rect">
            <a:avLst/>
          </a:prstGeom>
          <a:noFill/>
          <a:ln>
            <a:noFill/>
          </a:ln>
        </p:spPr>
      </p:sp>
      <p:sp>
        <p:nvSpPr>
          <p:cNvPr id="177" name="Google Shape;177;p83"/>
          <p:cNvSpPr/>
          <p:nvPr>
            <p:ph idx="4" type="pic"/>
          </p:nvPr>
        </p:nvSpPr>
        <p:spPr>
          <a:xfrm>
            <a:off x="9741188" y="-1214"/>
            <a:ext cx="4876223" cy="3961742"/>
          </a:xfrm>
          <a:prstGeom prst="rect">
            <a:avLst/>
          </a:prstGeom>
          <a:noFill/>
          <a:ln>
            <a:noFill/>
          </a:ln>
        </p:spPr>
      </p:sp>
      <p:sp>
        <p:nvSpPr>
          <p:cNvPr id="178" name="Google Shape;178;p83"/>
          <p:cNvSpPr/>
          <p:nvPr>
            <p:ph idx="5" type="pic"/>
          </p:nvPr>
        </p:nvSpPr>
        <p:spPr>
          <a:xfrm>
            <a:off x="14639692" y="3965387"/>
            <a:ext cx="5078547" cy="3961742"/>
          </a:xfrm>
          <a:prstGeom prst="rect">
            <a:avLst/>
          </a:prstGeom>
          <a:noFill/>
          <a:ln>
            <a:noFill/>
          </a:ln>
        </p:spPr>
      </p:sp>
      <p:sp>
        <p:nvSpPr>
          <p:cNvPr id="179" name="Google Shape;179;p83"/>
          <p:cNvSpPr/>
          <p:nvPr>
            <p:ph idx="6" type="pic"/>
          </p:nvPr>
        </p:nvSpPr>
        <p:spPr>
          <a:xfrm>
            <a:off x="19479145" y="2430"/>
            <a:ext cx="4898502" cy="3961742"/>
          </a:xfrm>
          <a:prstGeom prst="rect">
            <a:avLst/>
          </a:prstGeom>
          <a:noFill/>
          <a:ln>
            <a:noFill/>
          </a:ln>
        </p:spPr>
      </p:sp>
      <p:sp>
        <p:nvSpPr>
          <p:cNvPr id="180" name="Google Shape;180;p8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act Us">
  <p:cSld name="Contact Us">
    <p:spTree>
      <p:nvGrpSpPr>
        <p:cNvPr id="181" name="Shape 181"/>
        <p:cNvGrpSpPr/>
        <p:nvPr/>
      </p:nvGrpSpPr>
      <p:grpSpPr>
        <a:xfrm>
          <a:off x="0" y="0"/>
          <a:ext cx="0" cy="0"/>
          <a:chOff x="0" y="0"/>
          <a:chExt cx="0" cy="0"/>
        </a:xfrm>
      </p:grpSpPr>
      <p:sp>
        <p:nvSpPr>
          <p:cNvPr id="182" name="Google Shape;182;p84"/>
          <p:cNvSpPr/>
          <p:nvPr>
            <p:ph idx="2" type="pic"/>
          </p:nvPr>
        </p:nvSpPr>
        <p:spPr>
          <a:xfrm>
            <a:off x="0" y="3018944"/>
            <a:ext cx="24377649" cy="6773333"/>
          </a:xfrm>
          <a:prstGeom prst="rect">
            <a:avLst/>
          </a:prstGeom>
          <a:noFill/>
          <a:ln>
            <a:noFill/>
          </a:ln>
        </p:spPr>
      </p:sp>
      <p:sp>
        <p:nvSpPr>
          <p:cNvPr id="183" name="Google Shape;183;p8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g_Picture_place-holder">
  <p:cSld name="1_Big_Picture_place-holder">
    <p:spTree>
      <p:nvGrpSpPr>
        <p:cNvPr id="184" name="Shape 184"/>
        <p:cNvGrpSpPr/>
        <p:nvPr/>
      </p:nvGrpSpPr>
      <p:grpSpPr>
        <a:xfrm>
          <a:off x="0" y="0"/>
          <a:ext cx="0" cy="0"/>
          <a:chOff x="0" y="0"/>
          <a:chExt cx="0" cy="0"/>
        </a:xfrm>
      </p:grpSpPr>
      <p:sp>
        <p:nvSpPr>
          <p:cNvPr id="185" name="Google Shape;185;p85"/>
          <p:cNvSpPr/>
          <p:nvPr>
            <p:ph idx="2" type="pic"/>
          </p:nvPr>
        </p:nvSpPr>
        <p:spPr>
          <a:xfrm>
            <a:off x="0" y="0"/>
            <a:ext cx="24399931" cy="13716002"/>
          </a:xfrm>
          <a:prstGeom prst="rect">
            <a:avLst/>
          </a:prstGeom>
          <a:noFill/>
          <a:ln>
            <a:noFill/>
          </a:ln>
        </p:spPr>
      </p:sp>
      <p:sp>
        <p:nvSpPr>
          <p:cNvPr id="186" name="Google Shape;186;p8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1">
    <p:bg>
      <p:bgPr>
        <a:solidFill>
          <a:srgbClr val="E9E8E7"/>
        </a:solidFill>
      </p:bgPr>
    </p:bg>
    <p:spTree>
      <p:nvGrpSpPr>
        <p:cNvPr id="28" name="Shape 28"/>
        <p:cNvGrpSpPr/>
        <p:nvPr/>
      </p:nvGrpSpPr>
      <p:grpSpPr>
        <a:xfrm>
          <a:off x="0" y="0"/>
          <a:ext cx="0" cy="0"/>
          <a:chOff x="0" y="0"/>
          <a:chExt cx="0" cy="0"/>
        </a:xfrm>
      </p:grpSpPr>
      <p:sp>
        <p:nvSpPr>
          <p:cNvPr id="29" name="Google Shape;29;p56"/>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0" name="Google Shape;30;p56"/>
          <p:cNvSpPr txBox="1"/>
          <p:nvPr>
            <p:ph idx="1" type="body"/>
          </p:nvPr>
        </p:nvSpPr>
        <p:spPr>
          <a:xfrm>
            <a:off x="984410" y="2615200"/>
            <a:ext cx="9334500" cy="49248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sp>
        <p:nvSpPr>
          <p:cNvPr id="31" name="Google Shape;31;p56"/>
          <p:cNvSpPr txBox="1"/>
          <p:nvPr>
            <p:ph idx="2" type="body"/>
          </p:nvPr>
        </p:nvSpPr>
        <p:spPr>
          <a:xfrm>
            <a:off x="12419165" y="2615200"/>
            <a:ext cx="9334500" cy="49248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sp>
        <p:nvSpPr>
          <p:cNvPr id="32" name="Google Shape;32;p56"/>
          <p:cNvSpPr txBox="1"/>
          <p:nvPr>
            <p:ph type="title"/>
          </p:nvPr>
        </p:nvSpPr>
        <p:spPr>
          <a:xfrm>
            <a:off x="1310992" y="248067"/>
            <a:ext cx="16759500" cy="18432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8800"/>
              <a:buNone/>
              <a:defRPr sz="8800"/>
            </a:lvl1pPr>
            <a:lvl2pPr lvl="1" algn="l">
              <a:lnSpc>
                <a:spcPct val="100000"/>
              </a:lnSpc>
              <a:spcBef>
                <a:spcPts val="0"/>
              </a:spcBef>
              <a:spcAft>
                <a:spcPts val="0"/>
              </a:spcAft>
              <a:buSzPts val="8800"/>
              <a:buNone/>
              <a:defRPr sz="8800">
                <a:latin typeface="Proxima Nova"/>
                <a:ea typeface="Proxima Nova"/>
                <a:cs typeface="Proxima Nova"/>
                <a:sym typeface="Proxima Nova"/>
              </a:defRPr>
            </a:lvl2pPr>
            <a:lvl3pPr lvl="2" algn="l">
              <a:lnSpc>
                <a:spcPct val="100000"/>
              </a:lnSpc>
              <a:spcBef>
                <a:spcPts val="0"/>
              </a:spcBef>
              <a:spcAft>
                <a:spcPts val="0"/>
              </a:spcAft>
              <a:buSzPts val="8800"/>
              <a:buNone/>
              <a:defRPr sz="8800">
                <a:latin typeface="Proxima Nova"/>
                <a:ea typeface="Proxima Nova"/>
                <a:cs typeface="Proxima Nova"/>
                <a:sym typeface="Proxima Nova"/>
              </a:defRPr>
            </a:lvl3pPr>
            <a:lvl4pPr lvl="3" algn="l">
              <a:lnSpc>
                <a:spcPct val="100000"/>
              </a:lnSpc>
              <a:spcBef>
                <a:spcPts val="0"/>
              </a:spcBef>
              <a:spcAft>
                <a:spcPts val="0"/>
              </a:spcAft>
              <a:buSzPts val="8800"/>
              <a:buNone/>
              <a:defRPr sz="8800">
                <a:latin typeface="Proxima Nova"/>
                <a:ea typeface="Proxima Nova"/>
                <a:cs typeface="Proxima Nova"/>
                <a:sym typeface="Proxima Nova"/>
              </a:defRPr>
            </a:lvl4pPr>
            <a:lvl5pPr lvl="4" algn="l">
              <a:lnSpc>
                <a:spcPct val="100000"/>
              </a:lnSpc>
              <a:spcBef>
                <a:spcPts val="0"/>
              </a:spcBef>
              <a:spcAft>
                <a:spcPts val="0"/>
              </a:spcAft>
              <a:buSzPts val="8800"/>
              <a:buNone/>
              <a:defRPr sz="8800">
                <a:latin typeface="Proxima Nova"/>
                <a:ea typeface="Proxima Nova"/>
                <a:cs typeface="Proxima Nova"/>
                <a:sym typeface="Proxima Nova"/>
              </a:defRPr>
            </a:lvl5pPr>
            <a:lvl6pPr lvl="5" algn="l">
              <a:lnSpc>
                <a:spcPct val="100000"/>
              </a:lnSpc>
              <a:spcBef>
                <a:spcPts val="0"/>
              </a:spcBef>
              <a:spcAft>
                <a:spcPts val="0"/>
              </a:spcAft>
              <a:buSzPts val="8800"/>
              <a:buNone/>
              <a:defRPr sz="8800">
                <a:latin typeface="Proxima Nova"/>
                <a:ea typeface="Proxima Nova"/>
                <a:cs typeface="Proxima Nova"/>
                <a:sym typeface="Proxima Nova"/>
              </a:defRPr>
            </a:lvl6pPr>
            <a:lvl7pPr lvl="6" algn="l">
              <a:lnSpc>
                <a:spcPct val="100000"/>
              </a:lnSpc>
              <a:spcBef>
                <a:spcPts val="0"/>
              </a:spcBef>
              <a:spcAft>
                <a:spcPts val="0"/>
              </a:spcAft>
              <a:buSzPts val="8800"/>
              <a:buNone/>
              <a:defRPr sz="8800">
                <a:latin typeface="Proxima Nova"/>
                <a:ea typeface="Proxima Nova"/>
                <a:cs typeface="Proxima Nova"/>
                <a:sym typeface="Proxima Nova"/>
              </a:defRPr>
            </a:lvl7pPr>
            <a:lvl8pPr lvl="7" algn="l">
              <a:lnSpc>
                <a:spcPct val="100000"/>
              </a:lnSpc>
              <a:spcBef>
                <a:spcPts val="0"/>
              </a:spcBef>
              <a:spcAft>
                <a:spcPts val="0"/>
              </a:spcAft>
              <a:buSzPts val="8800"/>
              <a:buNone/>
              <a:defRPr sz="8800">
                <a:latin typeface="Proxima Nova"/>
                <a:ea typeface="Proxima Nova"/>
                <a:cs typeface="Proxima Nova"/>
                <a:sym typeface="Proxima Nova"/>
              </a:defRPr>
            </a:lvl8pPr>
            <a:lvl9pPr lvl="8" algn="l">
              <a:lnSpc>
                <a:spcPct val="100000"/>
              </a:lnSpc>
              <a:spcBef>
                <a:spcPts val="0"/>
              </a:spcBef>
              <a:spcAft>
                <a:spcPts val="0"/>
              </a:spcAft>
              <a:buSzPts val="8800"/>
              <a:buNone/>
              <a:defRPr sz="8800">
                <a:latin typeface="Proxima Nova"/>
                <a:ea typeface="Proxima Nova"/>
                <a:cs typeface="Proxima Nova"/>
                <a:sym typeface="Proxima Nova"/>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3_app">
  <p:cSld name="03_app">
    <p:spTree>
      <p:nvGrpSpPr>
        <p:cNvPr id="187" name="Shape 187"/>
        <p:cNvGrpSpPr/>
        <p:nvPr/>
      </p:nvGrpSpPr>
      <p:grpSpPr>
        <a:xfrm>
          <a:off x="0" y="0"/>
          <a:ext cx="0" cy="0"/>
          <a:chOff x="0" y="0"/>
          <a:chExt cx="0" cy="0"/>
        </a:xfrm>
      </p:grpSpPr>
      <p:sp>
        <p:nvSpPr>
          <p:cNvPr id="188" name="Google Shape;188;p86"/>
          <p:cNvSpPr/>
          <p:nvPr>
            <p:ph idx="2" type="pic"/>
          </p:nvPr>
        </p:nvSpPr>
        <p:spPr>
          <a:xfrm>
            <a:off x="-5" y="0"/>
            <a:ext cx="24377655" cy="6460437"/>
          </a:xfrm>
          <a:prstGeom prst="rect">
            <a:avLst/>
          </a:prstGeom>
          <a:noFill/>
          <a:ln>
            <a:noFill/>
          </a:ln>
        </p:spPr>
      </p:sp>
      <p:sp>
        <p:nvSpPr>
          <p:cNvPr id="189" name="Google Shape;189;p86"/>
          <p:cNvSpPr/>
          <p:nvPr>
            <p:ph idx="3" type="pic"/>
          </p:nvPr>
        </p:nvSpPr>
        <p:spPr>
          <a:xfrm>
            <a:off x="1994275" y="2376540"/>
            <a:ext cx="1504949" cy="4279900"/>
          </a:xfrm>
          <a:prstGeom prst="rect">
            <a:avLst/>
          </a:prstGeom>
          <a:noFill/>
          <a:ln>
            <a:noFill/>
          </a:ln>
        </p:spPr>
      </p:sp>
      <p:sp>
        <p:nvSpPr>
          <p:cNvPr id="190" name="Google Shape;190;p86"/>
          <p:cNvSpPr/>
          <p:nvPr>
            <p:ph idx="4" type="pic"/>
          </p:nvPr>
        </p:nvSpPr>
        <p:spPr>
          <a:xfrm>
            <a:off x="7144752" y="2376540"/>
            <a:ext cx="1605922" cy="4267199"/>
          </a:xfrm>
          <a:prstGeom prst="rect">
            <a:avLst/>
          </a:prstGeom>
          <a:noFill/>
          <a:ln>
            <a:noFill/>
          </a:ln>
        </p:spPr>
      </p:sp>
      <p:sp>
        <p:nvSpPr>
          <p:cNvPr id="191" name="Google Shape;191;p86"/>
          <p:cNvSpPr/>
          <p:nvPr>
            <p:ph idx="5" type="pic"/>
          </p:nvPr>
        </p:nvSpPr>
        <p:spPr>
          <a:xfrm>
            <a:off x="3806233" y="1932040"/>
            <a:ext cx="3115641" cy="5511800"/>
          </a:xfrm>
          <a:prstGeom prst="rect">
            <a:avLst/>
          </a:prstGeom>
          <a:noFill/>
          <a:ln>
            <a:noFill/>
          </a:ln>
        </p:spPr>
      </p:sp>
      <p:sp>
        <p:nvSpPr>
          <p:cNvPr id="192" name="Google Shape;192;p8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_features">
  <p:cSld name="app_features">
    <p:spTree>
      <p:nvGrpSpPr>
        <p:cNvPr id="193" name="Shape 193"/>
        <p:cNvGrpSpPr/>
        <p:nvPr/>
      </p:nvGrpSpPr>
      <p:grpSpPr>
        <a:xfrm>
          <a:off x="0" y="0"/>
          <a:ext cx="0" cy="0"/>
          <a:chOff x="0" y="0"/>
          <a:chExt cx="0" cy="0"/>
        </a:xfrm>
      </p:grpSpPr>
      <p:sp>
        <p:nvSpPr>
          <p:cNvPr id="194" name="Google Shape;194;p87"/>
          <p:cNvSpPr/>
          <p:nvPr>
            <p:ph idx="2" type="pic"/>
          </p:nvPr>
        </p:nvSpPr>
        <p:spPr>
          <a:xfrm>
            <a:off x="-5" y="0"/>
            <a:ext cx="24377655" cy="6460437"/>
          </a:xfrm>
          <a:prstGeom prst="rect">
            <a:avLst/>
          </a:prstGeom>
          <a:noFill/>
          <a:ln>
            <a:noFill/>
          </a:ln>
        </p:spPr>
      </p:sp>
      <p:sp>
        <p:nvSpPr>
          <p:cNvPr id="195" name="Google Shape;195;p87"/>
          <p:cNvSpPr/>
          <p:nvPr>
            <p:ph idx="3" type="pic"/>
          </p:nvPr>
        </p:nvSpPr>
        <p:spPr>
          <a:xfrm>
            <a:off x="3070976" y="2466755"/>
            <a:ext cx="4720486" cy="8450345"/>
          </a:xfrm>
          <a:prstGeom prst="rect">
            <a:avLst/>
          </a:prstGeom>
          <a:noFill/>
          <a:ln>
            <a:noFill/>
          </a:ln>
        </p:spPr>
      </p:sp>
      <p:sp>
        <p:nvSpPr>
          <p:cNvPr id="196" name="Google Shape;196;p8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ftfolio-1">
  <p:cSld name="porftfolio-1">
    <p:spTree>
      <p:nvGrpSpPr>
        <p:cNvPr id="197" name="Shape 197"/>
        <p:cNvGrpSpPr/>
        <p:nvPr/>
      </p:nvGrpSpPr>
      <p:grpSpPr>
        <a:xfrm>
          <a:off x="0" y="0"/>
          <a:ext cx="0" cy="0"/>
          <a:chOff x="0" y="0"/>
          <a:chExt cx="0" cy="0"/>
        </a:xfrm>
      </p:grpSpPr>
      <p:sp>
        <p:nvSpPr>
          <p:cNvPr id="198" name="Google Shape;198;p88"/>
          <p:cNvSpPr/>
          <p:nvPr>
            <p:ph idx="2" type="pic"/>
          </p:nvPr>
        </p:nvSpPr>
        <p:spPr>
          <a:xfrm>
            <a:off x="8998782" y="3559176"/>
            <a:ext cx="6386436" cy="4533899"/>
          </a:xfrm>
          <a:prstGeom prst="rect">
            <a:avLst/>
          </a:prstGeom>
          <a:noFill/>
          <a:ln>
            <a:noFill/>
          </a:ln>
        </p:spPr>
      </p:sp>
      <p:sp>
        <p:nvSpPr>
          <p:cNvPr id="199" name="Google Shape;199;p88"/>
          <p:cNvSpPr/>
          <p:nvPr>
            <p:ph idx="3" type="pic"/>
          </p:nvPr>
        </p:nvSpPr>
        <p:spPr>
          <a:xfrm>
            <a:off x="15613759" y="3559176"/>
            <a:ext cx="6430875" cy="4533899"/>
          </a:xfrm>
          <a:prstGeom prst="rect">
            <a:avLst/>
          </a:prstGeom>
          <a:noFill/>
          <a:ln>
            <a:noFill/>
          </a:ln>
        </p:spPr>
      </p:sp>
      <p:sp>
        <p:nvSpPr>
          <p:cNvPr id="200" name="Google Shape;200;p88"/>
          <p:cNvSpPr/>
          <p:nvPr>
            <p:ph idx="4" type="pic"/>
          </p:nvPr>
        </p:nvSpPr>
        <p:spPr>
          <a:xfrm>
            <a:off x="2419586" y="3590935"/>
            <a:ext cx="6401440" cy="4502141"/>
          </a:xfrm>
          <a:prstGeom prst="rect">
            <a:avLst/>
          </a:prstGeom>
          <a:noFill/>
          <a:ln>
            <a:noFill/>
          </a:ln>
        </p:spPr>
      </p:sp>
      <p:sp>
        <p:nvSpPr>
          <p:cNvPr id="201" name="Google Shape;201;p8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2">
  <p:cSld name="Portfolio-2">
    <p:spTree>
      <p:nvGrpSpPr>
        <p:cNvPr id="202" name="Shape 202"/>
        <p:cNvGrpSpPr/>
        <p:nvPr/>
      </p:nvGrpSpPr>
      <p:grpSpPr>
        <a:xfrm>
          <a:off x="0" y="0"/>
          <a:ext cx="0" cy="0"/>
          <a:chOff x="0" y="0"/>
          <a:chExt cx="0" cy="0"/>
        </a:xfrm>
      </p:grpSpPr>
      <p:sp>
        <p:nvSpPr>
          <p:cNvPr id="203" name="Google Shape;203;p89"/>
          <p:cNvSpPr/>
          <p:nvPr>
            <p:ph idx="2" type="pic"/>
          </p:nvPr>
        </p:nvSpPr>
        <p:spPr>
          <a:xfrm>
            <a:off x="7569340" y="3250799"/>
            <a:ext cx="4633615" cy="4630586"/>
          </a:xfrm>
          <a:prstGeom prst="rect">
            <a:avLst/>
          </a:prstGeom>
          <a:noFill/>
          <a:ln>
            <a:noFill/>
          </a:ln>
        </p:spPr>
      </p:sp>
      <p:sp>
        <p:nvSpPr>
          <p:cNvPr id="204" name="Google Shape;204;p89"/>
          <p:cNvSpPr/>
          <p:nvPr>
            <p:ph idx="3" type="pic"/>
          </p:nvPr>
        </p:nvSpPr>
        <p:spPr>
          <a:xfrm>
            <a:off x="12336222" y="3228518"/>
            <a:ext cx="9387888" cy="9268597"/>
          </a:xfrm>
          <a:prstGeom prst="rect">
            <a:avLst/>
          </a:prstGeom>
          <a:noFill/>
          <a:ln>
            <a:noFill/>
          </a:ln>
        </p:spPr>
      </p:sp>
      <p:sp>
        <p:nvSpPr>
          <p:cNvPr id="205" name="Google Shape;205;p89"/>
          <p:cNvSpPr/>
          <p:nvPr>
            <p:ph idx="4" type="pic"/>
          </p:nvPr>
        </p:nvSpPr>
        <p:spPr>
          <a:xfrm>
            <a:off x="2794657" y="7866532"/>
            <a:ext cx="4633615" cy="4630589"/>
          </a:xfrm>
          <a:prstGeom prst="rect">
            <a:avLst/>
          </a:prstGeom>
          <a:noFill/>
          <a:ln>
            <a:noFill/>
          </a:ln>
        </p:spPr>
      </p:sp>
      <p:sp>
        <p:nvSpPr>
          <p:cNvPr id="206" name="Google Shape;206;p8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3">
  <p:cSld name="Portfolio-3">
    <p:spTree>
      <p:nvGrpSpPr>
        <p:cNvPr id="207" name="Shape 207"/>
        <p:cNvGrpSpPr/>
        <p:nvPr/>
      </p:nvGrpSpPr>
      <p:grpSpPr>
        <a:xfrm>
          <a:off x="0" y="0"/>
          <a:ext cx="0" cy="0"/>
          <a:chOff x="0" y="0"/>
          <a:chExt cx="0" cy="0"/>
        </a:xfrm>
      </p:grpSpPr>
      <p:sp>
        <p:nvSpPr>
          <p:cNvPr id="208" name="Google Shape;208;p90"/>
          <p:cNvSpPr/>
          <p:nvPr>
            <p:ph idx="2" type="pic"/>
          </p:nvPr>
        </p:nvSpPr>
        <p:spPr>
          <a:xfrm>
            <a:off x="2843024" y="3295358"/>
            <a:ext cx="4633615" cy="4630586"/>
          </a:xfrm>
          <a:prstGeom prst="rect">
            <a:avLst/>
          </a:prstGeom>
          <a:noFill/>
          <a:ln>
            <a:noFill/>
          </a:ln>
        </p:spPr>
      </p:sp>
      <p:sp>
        <p:nvSpPr>
          <p:cNvPr id="209" name="Google Shape;209;p90"/>
          <p:cNvSpPr/>
          <p:nvPr>
            <p:ph idx="3" type="pic"/>
          </p:nvPr>
        </p:nvSpPr>
        <p:spPr>
          <a:xfrm>
            <a:off x="12223109" y="3295358"/>
            <a:ext cx="4633615" cy="4630586"/>
          </a:xfrm>
          <a:prstGeom prst="rect">
            <a:avLst/>
          </a:prstGeom>
          <a:noFill/>
          <a:ln>
            <a:noFill/>
          </a:ln>
        </p:spPr>
      </p:sp>
      <p:sp>
        <p:nvSpPr>
          <p:cNvPr id="210" name="Google Shape;210;p90"/>
          <p:cNvSpPr/>
          <p:nvPr>
            <p:ph idx="4" type="pic"/>
          </p:nvPr>
        </p:nvSpPr>
        <p:spPr>
          <a:xfrm>
            <a:off x="2843024" y="7922975"/>
            <a:ext cx="4633615" cy="4630586"/>
          </a:xfrm>
          <a:prstGeom prst="rect">
            <a:avLst/>
          </a:prstGeom>
          <a:noFill/>
          <a:ln>
            <a:noFill/>
          </a:ln>
        </p:spPr>
      </p:sp>
      <p:sp>
        <p:nvSpPr>
          <p:cNvPr id="211" name="Google Shape;211;p90"/>
          <p:cNvSpPr/>
          <p:nvPr>
            <p:ph idx="5" type="pic"/>
          </p:nvPr>
        </p:nvSpPr>
        <p:spPr>
          <a:xfrm>
            <a:off x="12223109" y="7922975"/>
            <a:ext cx="4633615" cy="4630586"/>
          </a:xfrm>
          <a:prstGeom prst="rect">
            <a:avLst/>
          </a:prstGeom>
          <a:noFill/>
          <a:ln>
            <a:noFill/>
          </a:ln>
        </p:spPr>
      </p:sp>
      <p:sp>
        <p:nvSpPr>
          <p:cNvPr id="212" name="Google Shape;212;p9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4">
  <p:cSld name="Portfolio-4">
    <p:spTree>
      <p:nvGrpSpPr>
        <p:cNvPr id="213" name="Shape 213"/>
        <p:cNvGrpSpPr/>
        <p:nvPr/>
      </p:nvGrpSpPr>
      <p:grpSpPr>
        <a:xfrm>
          <a:off x="0" y="0"/>
          <a:ext cx="0" cy="0"/>
          <a:chOff x="0" y="0"/>
          <a:chExt cx="0" cy="0"/>
        </a:xfrm>
      </p:grpSpPr>
      <p:sp>
        <p:nvSpPr>
          <p:cNvPr id="214" name="Google Shape;214;p91"/>
          <p:cNvSpPr/>
          <p:nvPr>
            <p:ph idx="2" type="pic"/>
          </p:nvPr>
        </p:nvSpPr>
        <p:spPr>
          <a:xfrm>
            <a:off x="2506134" y="2866203"/>
            <a:ext cx="4790207" cy="4791455"/>
          </a:xfrm>
          <a:prstGeom prst="rect">
            <a:avLst/>
          </a:prstGeom>
          <a:noFill/>
          <a:ln>
            <a:noFill/>
          </a:ln>
        </p:spPr>
      </p:sp>
      <p:sp>
        <p:nvSpPr>
          <p:cNvPr id="215" name="Google Shape;215;p91"/>
          <p:cNvSpPr/>
          <p:nvPr>
            <p:ph idx="3" type="pic"/>
          </p:nvPr>
        </p:nvSpPr>
        <p:spPr>
          <a:xfrm>
            <a:off x="7309039" y="2855225"/>
            <a:ext cx="4790207" cy="4791455"/>
          </a:xfrm>
          <a:prstGeom prst="rect">
            <a:avLst/>
          </a:prstGeom>
          <a:noFill/>
          <a:ln>
            <a:noFill/>
          </a:ln>
        </p:spPr>
      </p:sp>
      <p:sp>
        <p:nvSpPr>
          <p:cNvPr id="216" name="Google Shape;216;p91"/>
          <p:cNvSpPr/>
          <p:nvPr>
            <p:ph idx="4" type="pic"/>
          </p:nvPr>
        </p:nvSpPr>
        <p:spPr>
          <a:xfrm>
            <a:off x="12111945" y="2855225"/>
            <a:ext cx="4790207" cy="4791455"/>
          </a:xfrm>
          <a:prstGeom prst="rect">
            <a:avLst/>
          </a:prstGeom>
          <a:noFill/>
          <a:ln>
            <a:noFill/>
          </a:ln>
        </p:spPr>
      </p:sp>
      <p:sp>
        <p:nvSpPr>
          <p:cNvPr id="217" name="Google Shape;217;p91"/>
          <p:cNvSpPr/>
          <p:nvPr>
            <p:ph idx="5" type="pic"/>
          </p:nvPr>
        </p:nvSpPr>
        <p:spPr>
          <a:xfrm>
            <a:off x="16914850" y="2855225"/>
            <a:ext cx="4790207" cy="4791455"/>
          </a:xfrm>
          <a:prstGeom prst="rect">
            <a:avLst/>
          </a:prstGeom>
          <a:noFill/>
          <a:ln>
            <a:noFill/>
          </a:ln>
        </p:spPr>
      </p:sp>
      <p:sp>
        <p:nvSpPr>
          <p:cNvPr id="218" name="Google Shape;218;p91"/>
          <p:cNvSpPr/>
          <p:nvPr>
            <p:ph idx="6" type="pic"/>
          </p:nvPr>
        </p:nvSpPr>
        <p:spPr>
          <a:xfrm>
            <a:off x="2506134" y="7667443"/>
            <a:ext cx="4790207" cy="4791455"/>
          </a:xfrm>
          <a:prstGeom prst="rect">
            <a:avLst/>
          </a:prstGeom>
          <a:noFill/>
          <a:ln>
            <a:noFill/>
          </a:ln>
        </p:spPr>
      </p:sp>
      <p:sp>
        <p:nvSpPr>
          <p:cNvPr id="219" name="Google Shape;219;p91"/>
          <p:cNvSpPr/>
          <p:nvPr>
            <p:ph idx="7" type="pic"/>
          </p:nvPr>
        </p:nvSpPr>
        <p:spPr>
          <a:xfrm>
            <a:off x="7309039" y="7679556"/>
            <a:ext cx="4790207" cy="4791455"/>
          </a:xfrm>
          <a:prstGeom prst="rect">
            <a:avLst/>
          </a:prstGeom>
          <a:noFill/>
          <a:ln>
            <a:noFill/>
          </a:ln>
        </p:spPr>
      </p:sp>
      <p:sp>
        <p:nvSpPr>
          <p:cNvPr id="220" name="Google Shape;220;p91"/>
          <p:cNvSpPr/>
          <p:nvPr>
            <p:ph idx="8" type="pic"/>
          </p:nvPr>
        </p:nvSpPr>
        <p:spPr>
          <a:xfrm>
            <a:off x="12111945" y="7679556"/>
            <a:ext cx="4790207" cy="4791455"/>
          </a:xfrm>
          <a:prstGeom prst="rect">
            <a:avLst/>
          </a:prstGeom>
          <a:noFill/>
          <a:ln>
            <a:noFill/>
          </a:ln>
        </p:spPr>
      </p:sp>
      <p:sp>
        <p:nvSpPr>
          <p:cNvPr id="221" name="Google Shape;221;p91"/>
          <p:cNvSpPr/>
          <p:nvPr>
            <p:ph idx="9" type="pic"/>
          </p:nvPr>
        </p:nvSpPr>
        <p:spPr>
          <a:xfrm>
            <a:off x="16914850" y="7679556"/>
            <a:ext cx="4790207" cy="4791455"/>
          </a:xfrm>
          <a:prstGeom prst="rect">
            <a:avLst/>
          </a:prstGeom>
          <a:noFill/>
          <a:ln>
            <a:noFill/>
          </a:ln>
        </p:spPr>
      </p:sp>
      <p:sp>
        <p:nvSpPr>
          <p:cNvPr id="222" name="Google Shape;222;p9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5">
  <p:cSld name="Portfolio-5">
    <p:spTree>
      <p:nvGrpSpPr>
        <p:cNvPr id="223" name="Shape 223"/>
        <p:cNvGrpSpPr/>
        <p:nvPr/>
      </p:nvGrpSpPr>
      <p:grpSpPr>
        <a:xfrm>
          <a:off x="0" y="0"/>
          <a:ext cx="0" cy="0"/>
          <a:chOff x="0" y="0"/>
          <a:chExt cx="0" cy="0"/>
        </a:xfrm>
      </p:grpSpPr>
      <p:sp>
        <p:nvSpPr>
          <p:cNvPr id="224" name="Google Shape;224;p92"/>
          <p:cNvSpPr/>
          <p:nvPr>
            <p:ph idx="2" type="pic"/>
          </p:nvPr>
        </p:nvSpPr>
        <p:spPr>
          <a:xfrm>
            <a:off x="3622221" y="3447128"/>
            <a:ext cx="4714705" cy="4711702"/>
          </a:xfrm>
          <a:prstGeom prst="ellipse">
            <a:avLst/>
          </a:prstGeom>
          <a:noFill/>
          <a:ln>
            <a:noFill/>
          </a:ln>
        </p:spPr>
      </p:sp>
      <p:sp>
        <p:nvSpPr>
          <p:cNvPr id="225" name="Google Shape;225;p92"/>
          <p:cNvSpPr/>
          <p:nvPr>
            <p:ph idx="3" type="pic"/>
          </p:nvPr>
        </p:nvSpPr>
        <p:spPr>
          <a:xfrm>
            <a:off x="9828245" y="3447128"/>
            <a:ext cx="4714705" cy="4711702"/>
          </a:xfrm>
          <a:prstGeom prst="ellipse">
            <a:avLst/>
          </a:prstGeom>
          <a:noFill/>
          <a:ln>
            <a:noFill/>
          </a:ln>
        </p:spPr>
      </p:sp>
      <p:sp>
        <p:nvSpPr>
          <p:cNvPr id="226" name="Google Shape;226;p92"/>
          <p:cNvSpPr/>
          <p:nvPr>
            <p:ph idx="4" type="pic"/>
          </p:nvPr>
        </p:nvSpPr>
        <p:spPr>
          <a:xfrm>
            <a:off x="16034269" y="3447128"/>
            <a:ext cx="4714705" cy="4711702"/>
          </a:xfrm>
          <a:prstGeom prst="ellipse">
            <a:avLst/>
          </a:prstGeom>
          <a:noFill/>
          <a:ln>
            <a:noFill/>
          </a:ln>
        </p:spPr>
      </p:sp>
      <p:sp>
        <p:nvSpPr>
          <p:cNvPr id="227" name="Google Shape;227;p92"/>
          <p:cNvSpPr/>
          <p:nvPr>
            <p:ph idx="5" type="pic"/>
          </p:nvPr>
        </p:nvSpPr>
        <p:spPr>
          <a:xfrm>
            <a:off x="6814534" y="7672403"/>
            <a:ext cx="4714705" cy="4711702"/>
          </a:xfrm>
          <a:prstGeom prst="ellipse">
            <a:avLst/>
          </a:prstGeom>
          <a:noFill/>
          <a:ln>
            <a:noFill/>
          </a:ln>
        </p:spPr>
      </p:sp>
      <p:sp>
        <p:nvSpPr>
          <p:cNvPr id="228" name="Google Shape;228;p92"/>
          <p:cNvSpPr/>
          <p:nvPr>
            <p:ph idx="6" type="pic"/>
          </p:nvPr>
        </p:nvSpPr>
        <p:spPr>
          <a:xfrm>
            <a:off x="13020557" y="7672403"/>
            <a:ext cx="4714705" cy="4711702"/>
          </a:xfrm>
          <a:prstGeom prst="ellipse">
            <a:avLst/>
          </a:prstGeom>
          <a:noFill/>
          <a:ln>
            <a:noFill/>
          </a:ln>
        </p:spPr>
      </p:sp>
      <p:sp>
        <p:nvSpPr>
          <p:cNvPr id="229" name="Google Shape;229;p9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6">
  <p:cSld name="portfolio-6">
    <p:spTree>
      <p:nvGrpSpPr>
        <p:cNvPr id="230" name="Shape 230"/>
        <p:cNvGrpSpPr/>
        <p:nvPr/>
      </p:nvGrpSpPr>
      <p:grpSpPr>
        <a:xfrm>
          <a:off x="0" y="0"/>
          <a:ext cx="0" cy="0"/>
          <a:chOff x="0" y="0"/>
          <a:chExt cx="0" cy="0"/>
        </a:xfrm>
      </p:grpSpPr>
      <p:sp>
        <p:nvSpPr>
          <p:cNvPr id="231" name="Google Shape;231;p93"/>
          <p:cNvSpPr/>
          <p:nvPr>
            <p:ph idx="2" type="pic"/>
          </p:nvPr>
        </p:nvSpPr>
        <p:spPr>
          <a:xfrm>
            <a:off x="13649077" y="3786898"/>
            <a:ext cx="4293722" cy="7158230"/>
          </a:xfrm>
          <a:prstGeom prst="rect">
            <a:avLst/>
          </a:prstGeom>
          <a:noFill/>
          <a:ln>
            <a:noFill/>
          </a:ln>
        </p:spPr>
      </p:sp>
      <p:sp>
        <p:nvSpPr>
          <p:cNvPr id="232" name="Google Shape;232;p93"/>
          <p:cNvSpPr/>
          <p:nvPr>
            <p:ph idx="3" type="pic"/>
          </p:nvPr>
        </p:nvSpPr>
        <p:spPr>
          <a:xfrm>
            <a:off x="9170682" y="3786898"/>
            <a:ext cx="4293722" cy="7158230"/>
          </a:xfrm>
          <a:prstGeom prst="rect">
            <a:avLst/>
          </a:prstGeom>
          <a:noFill/>
          <a:ln>
            <a:noFill/>
          </a:ln>
        </p:spPr>
      </p:sp>
      <p:sp>
        <p:nvSpPr>
          <p:cNvPr id="233" name="Google Shape;233;p93"/>
          <p:cNvSpPr/>
          <p:nvPr>
            <p:ph idx="4" type="pic"/>
          </p:nvPr>
        </p:nvSpPr>
        <p:spPr>
          <a:xfrm>
            <a:off x="18127470" y="3786898"/>
            <a:ext cx="4293722" cy="7158230"/>
          </a:xfrm>
          <a:prstGeom prst="rect">
            <a:avLst/>
          </a:prstGeom>
          <a:noFill/>
          <a:ln>
            <a:noFill/>
          </a:ln>
        </p:spPr>
      </p:sp>
      <p:sp>
        <p:nvSpPr>
          <p:cNvPr id="234" name="Google Shape;234;p9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7">
  <p:cSld name="portfolio-7">
    <p:spTree>
      <p:nvGrpSpPr>
        <p:cNvPr id="235" name="Shape 235"/>
        <p:cNvGrpSpPr/>
        <p:nvPr/>
      </p:nvGrpSpPr>
      <p:grpSpPr>
        <a:xfrm>
          <a:off x="0" y="0"/>
          <a:ext cx="0" cy="0"/>
          <a:chOff x="0" y="0"/>
          <a:chExt cx="0" cy="0"/>
        </a:xfrm>
      </p:grpSpPr>
      <p:sp>
        <p:nvSpPr>
          <p:cNvPr id="236" name="Google Shape;236;p94"/>
          <p:cNvSpPr/>
          <p:nvPr>
            <p:ph idx="2" type="pic"/>
          </p:nvPr>
        </p:nvSpPr>
        <p:spPr>
          <a:xfrm>
            <a:off x="1675109" y="4881389"/>
            <a:ext cx="8127239" cy="7649273"/>
          </a:xfrm>
          <a:prstGeom prst="rect">
            <a:avLst/>
          </a:prstGeom>
          <a:noFill/>
          <a:ln>
            <a:noFill/>
          </a:ln>
        </p:spPr>
      </p:sp>
      <p:sp>
        <p:nvSpPr>
          <p:cNvPr id="237" name="Google Shape;237;p94"/>
          <p:cNvSpPr/>
          <p:nvPr>
            <p:ph idx="3" type="pic"/>
          </p:nvPr>
        </p:nvSpPr>
        <p:spPr>
          <a:xfrm>
            <a:off x="9793802" y="8706027"/>
            <a:ext cx="4287845" cy="3824638"/>
          </a:xfrm>
          <a:prstGeom prst="rect">
            <a:avLst/>
          </a:prstGeom>
          <a:noFill/>
          <a:ln>
            <a:noFill/>
          </a:ln>
        </p:spPr>
      </p:sp>
      <p:sp>
        <p:nvSpPr>
          <p:cNvPr id="238" name="Google Shape;238;p94"/>
          <p:cNvSpPr/>
          <p:nvPr>
            <p:ph idx="4" type="pic"/>
          </p:nvPr>
        </p:nvSpPr>
        <p:spPr>
          <a:xfrm>
            <a:off x="14062556" y="8706027"/>
            <a:ext cx="4287845" cy="3824638"/>
          </a:xfrm>
          <a:prstGeom prst="rect">
            <a:avLst/>
          </a:prstGeom>
          <a:noFill/>
          <a:ln>
            <a:noFill/>
          </a:ln>
        </p:spPr>
      </p:sp>
      <p:sp>
        <p:nvSpPr>
          <p:cNvPr id="239" name="Google Shape;239;p94"/>
          <p:cNvSpPr/>
          <p:nvPr>
            <p:ph idx="5" type="pic"/>
          </p:nvPr>
        </p:nvSpPr>
        <p:spPr>
          <a:xfrm>
            <a:off x="18318769" y="8706027"/>
            <a:ext cx="4287845" cy="3824638"/>
          </a:xfrm>
          <a:prstGeom prst="rect">
            <a:avLst/>
          </a:prstGeom>
          <a:noFill/>
          <a:ln>
            <a:noFill/>
          </a:ln>
        </p:spPr>
      </p:sp>
      <p:sp>
        <p:nvSpPr>
          <p:cNvPr id="240" name="Google Shape;240;p9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Objectives 2">
  <p:cSld name="Our Objectives 2">
    <p:spTree>
      <p:nvGrpSpPr>
        <p:cNvPr id="241" name="Shape 241"/>
        <p:cNvGrpSpPr/>
        <p:nvPr/>
      </p:nvGrpSpPr>
      <p:grpSpPr>
        <a:xfrm>
          <a:off x="0" y="0"/>
          <a:ext cx="0" cy="0"/>
          <a:chOff x="0" y="0"/>
          <a:chExt cx="0" cy="0"/>
        </a:xfrm>
      </p:grpSpPr>
      <p:sp>
        <p:nvSpPr>
          <p:cNvPr id="242" name="Google Shape;242;p95"/>
          <p:cNvSpPr/>
          <p:nvPr>
            <p:ph idx="2" type="pic"/>
          </p:nvPr>
        </p:nvSpPr>
        <p:spPr>
          <a:xfrm>
            <a:off x="0" y="0"/>
            <a:ext cx="11905272" cy="13716002"/>
          </a:xfrm>
          <a:prstGeom prst="rect">
            <a:avLst/>
          </a:prstGeom>
          <a:noFill/>
          <a:ln>
            <a:noFill/>
          </a:ln>
        </p:spPr>
      </p:sp>
      <p:sp>
        <p:nvSpPr>
          <p:cNvPr id="243" name="Google Shape;243;p9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CUSTOM_2">
    <p:spTree>
      <p:nvGrpSpPr>
        <p:cNvPr id="33" name="Shape 33"/>
        <p:cNvGrpSpPr/>
        <p:nvPr/>
      </p:nvGrpSpPr>
      <p:grpSpPr>
        <a:xfrm>
          <a:off x="0" y="0"/>
          <a:ext cx="0" cy="0"/>
          <a:chOff x="0" y="0"/>
          <a:chExt cx="0" cy="0"/>
        </a:xfrm>
      </p:grpSpPr>
      <p:sp>
        <p:nvSpPr>
          <p:cNvPr id="34" name="Google Shape;34;p96"/>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35" name="Google Shape;35;p96"/>
          <p:cNvSpPr txBox="1"/>
          <p:nvPr>
            <p:ph idx="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36" name="Google Shape;36;p96"/>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37" name="Google Shape;37;p96"/>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38" name="Google Shape;38;p96"/>
          <p:cNvSpPr/>
          <p:nvPr/>
        </p:nvSpPr>
        <p:spPr>
          <a:xfrm rot="-5400000">
            <a:off x="6102389" y="-4588617"/>
            <a:ext cx="13686300" cy="22863600"/>
          </a:xfrm>
          <a:prstGeom prst="round2SameRect">
            <a:avLst>
              <a:gd fmla="val 44498" name="adj1"/>
              <a:gd fmla="val 0" name="adj2"/>
            </a:avLst>
          </a:prstGeom>
          <a:solidFill>
            <a:srgbClr val="58676F"/>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39" name="Google Shape;39;p96"/>
          <p:cNvSpPr txBox="1"/>
          <p:nvPr>
            <p:ph type="title"/>
          </p:nvPr>
        </p:nvSpPr>
        <p:spPr>
          <a:xfrm>
            <a:off x="10847574" y="5397333"/>
            <a:ext cx="12071400" cy="30327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Clr>
                <a:schemeClr val="lt1"/>
              </a:buClr>
              <a:buSzPts val="8800"/>
              <a:buNone/>
              <a:defRPr sz="8800">
                <a:solidFill>
                  <a:schemeClr val="lt1"/>
                </a:solidFill>
              </a:defRPr>
            </a:lvl1pPr>
            <a:lvl2pPr lvl="1"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2pPr>
            <a:lvl3pPr lvl="2"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3pPr>
            <a:lvl4pPr lvl="3"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4pPr>
            <a:lvl5pPr lvl="4"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5pPr>
            <a:lvl6pPr lvl="5"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6pPr>
            <a:lvl7pPr lvl="6"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7pPr>
            <a:lvl8pPr lvl="7"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8pPr>
            <a:lvl9pPr lvl="8"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Slide">
  <p:cSld name="7_Title Slide">
    <p:spTree>
      <p:nvGrpSpPr>
        <p:cNvPr id="253" name="Shape 253"/>
        <p:cNvGrpSpPr/>
        <p:nvPr/>
      </p:nvGrpSpPr>
      <p:grpSpPr>
        <a:xfrm>
          <a:off x="0" y="0"/>
          <a:ext cx="0" cy="0"/>
          <a:chOff x="0" y="0"/>
          <a:chExt cx="0" cy="0"/>
        </a:xfrm>
      </p:grpSpPr>
      <p:sp>
        <p:nvSpPr>
          <p:cNvPr id="254" name="Google Shape;254;p5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ster Slide 1">
  <p:cSld name="Master Slide 1">
    <p:spTree>
      <p:nvGrpSpPr>
        <p:cNvPr id="255" name="Shape 255"/>
        <p:cNvGrpSpPr/>
        <p:nvPr/>
      </p:nvGrpSpPr>
      <p:grpSpPr>
        <a:xfrm>
          <a:off x="0" y="0"/>
          <a:ext cx="0" cy="0"/>
          <a:chOff x="0" y="0"/>
          <a:chExt cx="0" cy="0"/>
        </a:xfrm>
      </p:grpSpPr>
      <p:sp>
        <p:nvSpPr>
          <p:cNvPr id="256" name="Google Shape;256;p10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at we do">
  <p:cSld name="What we do">
    <p:spTree>
      <p:nvGrpSpPr>
        <p:cNvPr id="257" name="Shape 257"/>
        <p:cNvGrpSpPr/>
        <p:nvPr/>
      </p:nvGrpSpPr>
      <p:grpSpPr>
        <a:xfrm>
          <a:off x="0" y="0"/>
          <a:ext cx="0" cy="0"/>
          <a:chOff x="0" y="0"/>
          <a:chExt cx="0" cy="0"/>
        </a:xfrm>
      </p:grpSpPr>
      <p:sp>
        <p:nvSpPr>
          <p:cNvPr id="258" name="Google Shape;258;p102"/>
          <p:cNvSpPr/>
          <p:nvPr>
            <p:ph idx="2" type="pic"/>
          </p:nvPr>
        </p:nvSpPr>
        <p:spPr>
          <a:xfrm>
            <a:off x="958061" y="3957748"/>
            <a:ext cx="9112800" cy="8310600"/>
          </a:xfrm>
          <a:prstGeom prst="rect">
            <a:avLst/>
          </a:prstGeom>
          <a:noFill/>
          <a:ln>
            <a:noFill/>
          </a:ln>
        </p:spPr>
      </p:sp>
      <p:sp>
        <p:nvSpPr>
          <p:cNvPr id="259" name="Google Shape;259;p10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Pad_mockup">
  <p:cSld name="iPad_mockup">
    <p:spTree>
      <p:nvGrpSpPr>
        <p:cNvPr id="260" name="Shape 260"/>
        <p:cNvGrpSpPr/>
        <p:nvPr/>
      </p:nvGrpSpPr>
      <p:grpSpPr>
        <a:xfrm>
          <a:off x="0" y="0"/>
          <a:ext cx="0" cy="0"/>
          <a:chOff x="0" y="0"/>
          <a:chExt cx="0" cy="0"/>
        </a:xfrm>
      </p:grpSpPr>
      <p:sp>
        <p:nvSpPr>
          <p:cNvPr id="261" name="Google Shape;261;p103"/>
          <p:cNvSpPr/>
          <p:nvPr>
            <p:ph idx="2" type="pic"/>
          </p:nvPr>
        </p:nvSpPr>
        <p:spPr>
          <a:xfrm>
            <a:off x="-5" y="0"/>
            <a:ext cx="24377700" cy="6460500"/>
          </a:xfrm>
          <a:prstGeom prst="rect">
            <a:avLst/>
          </a:prstGeom>
          <a:noFill/>
          <a:ln>
            <a:noFill/>
          </a:ln>
        </p:spPr>
      </p:sp>
      <p:sp>
        <p:nvSpPr>
          <p:cNvPr id="262" name="Google Shape;262;p10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app_features">
  <p:cSld name="1_app_features">
    <p:spTree>
      <p:nvGrpSpPr>
        <p:cNvPr id="263" name="Shape 263"/>
        <p:cNvGrpSpPr/>
        <p:nvPr/>
      </p:nvGrpSpPr>
      <p:grpSpPr>
        <a:xfrm>
          <a:off x="0" y="0"/>
          <a:ext cx="0" cy="0"/>
          <a:chOff x="0" y="0"/>
          <a:chExt cx="0" cy="0"/>
        </a:xfrm>
      </p:grpSpPr>
      <p:sp>
        <p:nvSpPr>
          <p:cNvPr id="264" name="Google Shape;264;p104"/>
          <p:cNvSpPr/>
          <p:nvPr>
            <p:ph idx="2" type="pic"/>
          </p:nvPr>
        </p:nvSpPr>
        <p:spPr>
          <a:xfrm>
            <a:off x="-5" y="0"/>
            <a:ext cx="24377700" cy="6460500"/>
          </a:xfrm>
          <a:prstGeom prst="rect">
            <a:avLst/>
          </a:prstGeom>
          <a:noFill/>
          <a:ln>
            <a:noFill/>
          </a:ln>
        </p:spPr>
      </p:sp>
      <p:sp>
        <p:nvSpPr>
          <p:cNvPr id="265" name="Google Shape;265;p10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 Footer">
  <p:cSld name="No Footer">
    <p:spTree>
      <p:nvGrpSpPr>
        <p:cNvPr id="266" name="Shape 266"/>
        <p:cNvGrpSpPr/>
        <p:nvPr/>
      </p:nvGrpSpPr>
      <p:grpSpPr>
        <a:xfrm>
          <a:off x="0" y="0"/>
          <a:ext cx="0" cy="0"/>
          <a:chOff x="0" y="0"/>
          <a:chExt cx="0" cy="0"/>
        </a:xfrm>
      </p:grpSpPr>
      <p:sp>
        <p:nvSpPr>
          <p:cNvPr id="267" name="Google Shape;267;p10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Title Slide">
  <p:cSld name="8_Title Slide">
    <p:spTree>
      <p:nvGrpSpPr>
        <p:cNvPr id="268" name="Shape 268"/>
        <p:cNvGrpSpPr/>
        <p:nvPr/>
      </p:nvGrpSpPr>
      <p:grpSpPr>
        <a:xfrm>
          <a:off x="0" y="0"/>
          <a:ext cx="0" cy="0"/>
          <a:chOff x="0" y="0"/>
          <a:chExt cx="0" cy="0"/>
        </a:xfrm>
      </p:grpSpPr>
      <p:sp>
        <p:nvSpPr>
          <p:cNvPr id="269" name="Google Shape;269;p10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ackground">
    <p:spTree>
      <p:nvGrpSpPr>
        <p:cNvPr id="270" name="Shape 270"/>
        <p:cNvGrpSpPr/>
        <p:nvPr/>
      </p:nvGrpSpPr>
      <p:grpSpPr>
        <a:xfrm>
          <a:off x="0" y="0"/>
          <a:ext cx="0" cy="0"/>
          <a:chOff x="0" y="0"/>
          <a:chExt cx="0" cy="0"/>
        </a:xfrm>
      </p:grpSpPr>
      <p:sp>
        <p:nvSpPr>
          <p:cNvPr id="271" name="Google Shape;271;p10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Image Placeholder">
  <p:cSld name="Big Image Placeholder">
    <p:spTree>
      <p:nvGrpSpPr>
        <p:cNvPr id="272" name="Shape 272"/>
        <p:cNvGrpSpPr/>
        <p:nvPr/>
      </p:nvGrpSpPr>
      <p:grpSpPr>
        <a:xfrm>
          <a:off x="0" y="0"/>
          <a:ext cx="0" cy="0"/>
          <a:chOff x="0" y="0"/>
          <a:chExt cx="0" cy="0"/>
        </a:xfrm>
      </p:grpSpPr>
      <p:sp>
        <p:nvSpPr>
          <p:cNvPr id="273" name="Google Shape;273;p108"/>
          <p:cNvSpPr/>
          <p:nvPr>
            <p:ph idx="2" type="pic"/>
          </p:nvPr>
        </p:nvSpPr>
        <p:spPr>
          <a:xfrm>
            <a:off x="-3176" y="0"/>
            <a:ext cx="24377700" cy="13716000"/>
          </a:xfrm>
          <a:prstGeom prst="rect">
            <a:avLst/>
          </a:prstGeom>
          <a:noFill/>
          <a:ln>
            <a:noFill/>
          </a:ln>
        </p:spPr>
      </p:sp>
      <p:sp>
        <p:nvSpPr>
          <p:cNvPr id="274" name="Google Shape;274;p10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Support">
  <p:cSld name="Team-Support">
    <p:spTree>
      <p:nvGrpSpPr>
        <p:cNvPr id="275" name="Shape 275"/>
        <p:cNvGrpSpPr/>
        <p:nvPr/>
      </p:nvGrpSpPr>
      <p:grpSpPr>
        <a:xfrm>
          <a:off x="0" y="0"/>
          <a:ext cx="0" cy="0"/>
          <a:chOff x="0" y="0"/>
          <a:chExt cx="0" cy="0"/>
        </a:xfrm>
      </p:grpSpPr>
      <p:sp>
        <p:nvSpPr>
          <p:cNvPr id="276" name="Google Shape;276;p109"/>
          <p:cNvSpPr/>
          <p:nvPr>
            <p:ph idx="2" type="pic"/>
          </p:nvPr>
        </p:nvSpPr>
        <p:spPr>
          <a:xfrm>
            <a:off x="2735616" y="3206028"/>
            <a:ext cx="2519100" cy="2517600"/>
          </a:xfrm>
          <a:prstGeom prst="ellipse">
            <a:avLst/>
          </a:prstGeom>
          <a:noFill/>
          <a:ln>
            <a:noFill/>
          </a:ln>
        </p:spPr>
      </p:sp>
      <p:sp>
        <p:nvSpPr>
          <p:cNvPr id="277" name="Google Shape;277;p109"/>
          <p:cNvSpPr/>
          <p:nvPr>
            <p:ph idx="3" type="pic"/>
          </p:nvPr>
        </p:nvSpPr>
        <p:spPr>
          <a:xfrm>
            <a:off x="8266907" y="3185107"/>
            <a:ext cx="2519100" cy="2517600"/>
          </a:xfrm>
          <a:prstGeom prst="ellipse">
            <a:avLst/>
          </a:prstGeom>
          <a:noFill/>
          <a:ln>
            <a:noFill/>
          </a:ln>
        </p:spPr>
      </p:sp>
      <p:sp>
        <p:nvSpPr>
          <p:cNvPr id="278" name="Google Shape;278;p109"/>
          <p:cNvSpPr/>
          <p:nvPr>
            <p:ph idx="4" type="pic"/>
          </p:nvPr>
        </p:nvSpPr>
        <p:spPr>
          <a:xfrm>
            <a:off x="13676409" y="3218013"/>
            <a:ext cx="2519100" cy="2517600"/>
          </a:xfrm>
          <a:prstGeom prst="ellipse">
            <a:avLst/>
          </a:prstGeom>
          <a:noFill/>
          <a:ln>
            <a:noFill/>
          </a:ln>
        </p:spPr>
      </p:sp>
      <p:sp>
        <p:nvSpPr>
          <p:cNvPr id="279" name="Google Shape;279;p109"/>
          <p:cNvSpPr/>
          <p:nvPr>
            <p:ph idx="5" type="pic"/>
          </p:nvPr>
        </p:nvSpPr>
        <p:spPr>
          <a:xfrm>
            <a:off x="19123670" y="3218013"/>
            <a:ext cx="2519100" cy="2517600"/>
          </a:xfrm>
          <a:prstGeom prst="ellipse">
            <a:avLst/>
          </a:prstGeom>
          <a:noFill/>
          <a:ln>
            <a:noFill/>
          </a:ln>
        </p:spPr>
      </p:sp>
      <p:sp>
        <p:nvSpPr>
          <p:cNvPr id="280" name="Google Shape;280;p109"/>
          <p:cNvSpPr/>
          <p:nvPr>
            <p:ph idx="6" type="pic"/>
          </p:nvPr>
        </p:nvSpPr>
        <p:spPr>
          <a:xfrm>
            <a:off x="16424238" y="8108514"/>
            <a:ext cx="2519100" cy="2517600"/>
          </a:xfrm>
          <a:prstGeom prst="ellipse">
            <a:avLst/>
          </a:prstGeom>
          <a:noFill/>
          <a:ln>
            <a:noFill/>
          </a:ln>
        </p:spPr>
      </p:sp>
      <p:sp>
        <p:nvSpPr>
          <p:cNvPr id="281" name="Google Shape;281;p109"/>
          <p:cNvSpPr/>
          <p:nvPr>
            <p:ph idx="7" type="pic"/>
          </p:nvPr>
        </p:nvSpPr>
        <p:spPr>
          <a:xfrm>
            <a:off x="10996206" y="8108514"/>
            <a:ext cx="2519100" cy="2517600"/>
          </a:xfrm>
          <a:prstGeom prst="ellipse">
            <a:avLst/>
          </a:prstGeom>
          <a:noFill/>
          <a:ln>
            <a:noFill/>
          </a:ln>
        </p:spPr>
      </p:sp>
      <p:sp>
        <p:nvSpPr>
          <p:cNvPr id="282" name="Google Shape;282;p109"/>
          <p:cNvSpPr/>
          <p:nvPr>
            <p:ph idx="8" type="pic"/>
          </p:nvPr>
        </p:nvSpPr>
        <p:spPr>
          <a:xfrm>
            <a:off x="5510707" y="8080092"/>
            <a:ext cx="2519100" cy="2517600"/>
          </a:xfrm>
          <a:prstGeom prst="ellipse">
            <a:avLst/>
          </a:prstGeom>
          <a:noFill/>
          <a:ln>
            <a:noFill/>
          </a:ln>
        </p:spPr>
      </p:sp>
      <p:sp>
        <p:nvSpPr>
          <p:cNvPr id="283" name="Google Shape;283;p10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type="blank">
  <p:cSld name="BLANK">
    <p:spTree>
      <p:nvGrpSpPr>
        <p:cNvPr id="40" name="Shape 40"/>
        <p:cNvGrpSpPr/>
        <p:nvPr/>
      </p:nvGrpSpPr>
      <p:grpSpPr>
        <a:xfrm>
          <a:off x="0" y="0"/>
          <a:ext cx="0" cy="0"/>
          <a:chOff x="0" y="0"/>
          <a:chExt cx="0" cy="0"/>
        </a:xfrm>
      </p:grpSpPr>
      <p:sp>
        <p:nvSpPr>
          <p:cNvPr id="41" name="Google Shape;41;p97"/>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42" name="Google Shape;42;p97"/>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3" name="Google Shape;43;p97"/>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44" name="Google Shape;44;p97"/>
          <p:cNvSpPr/>
          <p:nvPr/>
        </p:nvSpPr>
        <p:spPr>
          <a:xfrm rot="-5400000">
            <a:off x="14782739" y="1413633"/>
            <a:ext cx="7716000" cy="11473800"/>
          </a:xfrm>
          <a:prstGeom prst="round2SameRect">
            <a:avLst>
              <a:gd fmla="val 44498" name="adj1"/>
              <a:gd fmla="val 0" name="adj2"/>
            </a:avLst>
          </a:prstGeom>
          <a:solidFill>
            <a:schemeClr val="lt2"/>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45" name="Google Shape;45;p97"/>
          <p:cNvSpPr txBox="1"/>
          <p:nvPr>
            <p:ph type="title"/>
          </p:nvPr>
        </p:nvSpPr>
        <p:spPr>
          <a:xfrm>
            <a:off x="778797" y="367000"/>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46" name="Google Shape;46;p97"/>
          <p:cNvSpPr txBox="1"/>
          <p:nvPr>
            <p:ph idx="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Us">
  <p:cSld name="About Us">
    <p:spTree>
      <p:nvGrpSpPr>
        <p:cNvPr id="284" name="Shape 284"/>
        <p:cNvGrpSpPr/>
        <p:nvPr/>
      </p:nvGrpSpPr>
      <p:grpSpPr>
        <a:xfrm>
          <a:off x="0" y="0"/>
          <a:ext cx="0" cy="0"/>
          <a:chOff x="0" y="0"/>
          <a:chExt cx="0" cy="0"/>
        </a:xfrm>
      </p:grpSpPr>
      <p:sp>
        <p:nvSpPr>
          <p:cNvPr id="285" name="Google Shape;285;p110"/>
          <p:cNvSpPr/>
          <p:nvPr>
            <p:ph idx="2" type="pic"/>
          </p:nvPr>
        </p:nvSpPr>
        <p:spPr>
          <a:xfrm>
            <a:off x="0" y="3040965"/>
            <a:ext cx="24377700" cy="5676900"/>
          </a:xfrm>
          <a:prstGeom prst="rect">
            <a:avLst/>
          </a:prstGeom>
          <a:noFill/>
          <a:ln>
            <a:noFill/>
          </a:ln>
        </p:spPr>
      </p:sp>
      <p:sp>
        <p:nvSpPr>
          <p:cNvPr id="286" name="Google Shape;286;p11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rvices">
  <p:cSld name="Services">
    <p:spTree>
      <p:nvGrpSpPr>
        <p:cNvPr id="287" name="Shape 287"/>
        <p:cNvGrpSpPr/>
        <p:nvPr/>
      </p:nvGrpSpPr>
      <p:grpSpPr>
        <a:xfrm>
          <a:off x="0" y="0"/>
          <a:ext cx="0" cy="0"/>
          <a:chOff x="0" y="0"/>
          <a:chExt cx="0" cy="0"/>
        </a:xfrm>
      </p:grpSpPr>
      <p:sp>
        <p:nvSpPr>
          <p:cNvPr id="288" name="Google Shape;288;p111"/>
          <p:cNvSpPr/>
          <p:nvPr>
            <p:ph idx="2" type="pic"/>
          </p:nvPr>
        </p:nvSpPr>
        <p:spPr>
          <a:xfrm>
            <a:off x="0" y="3419723"/>
            <a:ext cx="24377700" cy="6316500"/>
          </a:xfrm>
          <a:prstGeom prst="rect">
            <a:avLst/>
          </a:prstGeom>
          <a:noFill/>
          <a:ln>
            <a:noFill/>
          </a:ln>
        </p:spPr>
      </p:sp>
      <p:sp>
        <p:nvSpPr>
          <p:cNvPr id="289" name="Google Shape;289;p11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Project">
  <p:cSld name="Laptop Project">
    <p:spTree>
      <p:nvGrpSpPr>
        <p:cNvPr id="290" name="Shape 290"/>
        <p:cNvGrpSpPr/>
        <p:nvPr/>
      </p:nvGrpSpPr>
      <p:grpSpPr>
        <a:xfrm>
          <a:off x="0" y="0"/>
          <a:ext cx="0" cy="0"/>
          <a:chOff x="0" y="0"/>
          <a:chExt cx="0" cy="0"/>
        </a:xfrm>
      </p:grpSpPr>
      <p:sp>
        <p:nvSpPr>
          <p:cNvPr id="291" name="Google Shape;291;p112"/>
          <p:cNvSpPr/>
          <p:nvPr>
            <p:ph idx="2" type="pic"/>
          </p:nvPr>
        </p:nvSpPr>
        <p:spPr>
          <a:xfrm>
            <a:off x="3373839" y="4327067"/>
            <a:ext cx="8843100" cy="5538300"/>
          </a:xfrm>
          <a:prstGeom prst="rect">
            <a:avLst/>
          </a:prstGeom>
          <a:noFill/>
          <a:ln>
            <a:noFill/>
          </a:ln>
        </p:spPr>
      </p:sp>
      <p:sp>
        <p:nvSpPr>
          <p:cNvPr id="292" name="Google Shape;292;p11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 Laptop">
  <p:cSld name="Mockup Laptop">
    <p:spTree>
      <p:nvGrpSpPr>
        <p:cNvPr id="293" name="Shape 293"/>
        <p:cNvGrpSpPr/>
        <p:nvPr/>
      </p:nvGrpSpPr>
      <p:grpSpPr>
        <a:xfrm>
          <a:off x="0" y="0"/>
          <a:ext cx="0" cy="0"/>
          <a:chOff x="0" y="0"/>
          <a:chExt cx="0" cy="0"/>
        </a:xfrm>
      </p:grpSpPr>
      <p:sp>
        <p:nvSpPr>
          <p:cNvPr id="294" name="Google Shape;294;p113"/>
          <p:cNvSpPr/>
          <p:nvPr>
            <p:ph idx="2" type="pic"/>
          </p:nvPr>
        </p:nvSpPr>
        <p:spPr>
          <a:xfrm>
            <a:off x="13420048" y="3753035"/>
            <a:ext cx="8676600" cy="4982100"/>
          </a:xfrm>
          <a:prstGeom prst="rect">
            <a:avLst/>
          </a:prstGeom>
          <a:noFill/>
          <a:ln>
            <a:noFill/>
          </a:ln>
        </p:spPr>
      </p:sp>
      <p:sp>
        <p:nvSpPr>
          <p:cNvPr id="295" name="Google Shape;295;p11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Meet the Team">
    <p:spTree>
      <p:nvGrpSpPr>
        <p:cNvPr id="296" name="Shape 296"/>
        <p:cNvGrpSpPr/>
        <p:nvPr/>
      </p:nvGrpSpPr>
      <p:grpSpPr>
        <a:xfrm>
          <a:off x="0" y="0"/>
          <a:ext cx="0" cy="0"/>
          <a:chOff x="0" y="0"/>
          <a:chExt cx="0" cy="0"/>
        </a:xfrm>
      </p:grpSpPr>
      <p:sp>
        <p:nvSpPr>
          <p:cNvPr id="297" name="Google Shape;297;p114"/>
          <p:cNvSpPr/>
          <p:nvPr>
            <p:ph idx="2" type="pic"/>
          </p:nvPr>
        </p:nvSpPr>
        <p:spPr>
          <a:xfrm>
            <a:off x="2218277" y="3606800"/>
            <a:ext cx="4266000" cy="4267200"/>
          </a:xfrm>
          <a:prstGeom prst="ellipse">
            <a:avLst/>
          </a:prstGeom>
          <a:noFill/>
          <a:ln>
            <a:noFill/>
          </a:ln>
        </p:spPr>
      </p:sp>
      <p:sp>
        <p:nvSpPr>
          <p:cNvPr id="298" name="Google Shape;298;p114"/>
          <p:cNvSpPr/>
          <p:nvPr>
            <p:ph idx="3" type="pic"/>
          </p:nvPr>
        </p:nvSpPr>
        <p:spPr>
          <a:xfrm>
            <a:off x="7313295" y="3606800"/>
            <a:ext cx="4266000" cy="4267200"/>
          </a:xfrm>
          <a:prstGeom prst="ellipse">
            <a:avLst/>
          </a:prstGeom>
          <a:noFill/>
          <a:ln>
            <a:noFill/>
          </a:ln>
        </p:spPr>
      </p:sp>
      <p:sp>
        <p:nvSpPr>
          <p:cNvPr id="299" name="Google Shape;299;p114"/>
          <p:cNvSpPr/>
          <p:nvPr>
            <p:ph idx="4" type="pic"/>
          </p:nvPr>
        </p:nvSpPr>
        <p:spPr>
          <a:xfrm>
            <a:off x="12188825" y="3606800"/>
            <a:ext cx="4266000" cy="4267200"/>
          </a:xfrm>
          <a:prstGeom prst="ellipse">
            <a:avLst/>
          </a:prstGeom>
          <a:noFill/>
          <a:ln>
            <a:noFill/>
          </a:ln>
        </p:spPr>
      </p:sp>
      <p:sp>
        <p:nvSpPr>
          <p:cNvPr id="300" name="Google Shape;300;p114"/>
          <p:cNvSpPr/>
          <p:nvPr>
            <p:ph idx="5" type="pic"/>
          </p:nvPr>
        </p:nvSpPr>
        <p:spPr>
          <a:xfrm>
            <a:off x="17064355" y="3606800"/>
            <a:ext cx="4266000" cy="4267200"/>
          </a:xfrm>
          <a:prstGeom prst="ellipse">
            <a:avLst/>
          </a:prstGeom>
          <a:noFill/>
          <a:ln>
            <a:noFill/>
          </a:ln>
        </p:spPr>
      </p:sp>
      <p:sp>
        <p:nvSpPr>
          <p:cNvPr id="301" name="Google Shape;301;p11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p:cSld name="Welcome">
    <p:spTree>
      <p:nvGrpSpPr>
        <p:cNvPr id="302" name="Shape 302"/>
        <p:cNvGrpSpPr/>
        <p:nvPr/>
      </p:nvGrpSpPr>
      <p:grpSpPr>
        <a:xfrm>
          <a:off x="0" y="0"/>
          <a:ext cx="0" cy="0"/>
          <a:chOff x="0" y="0"/>
          <a:chExt cx="0" cy="0"/>
        </a:xfrm>
      </p:grpSpPr>
      <p:sp>
        <p:nvSpPr>
          <p:cNvPr id="303" name="Google Shape;303;p115"/>
          <p:cNvSpPr/>
          <p:nvPr>
            <p:ph idx="2" type="pic"/>
          </p:nvPr>
        </p:nvSpPr>
        <p:spPr>
          <a:xfrm>
            <a:off x="10055781" y="2521309"/>
            <a:ext cx="4266000" cy="4267200"/>
          </a:xfrm>
          <a:prstGeom prst="ellipse">
            <a:avLst/>
          </a:prstGeom>
          <a:noFill/>
          <a:ln>
            <a:noFill/>
          </a:ln>
        </p:spPr>
      </p:sp>
      <p:sp>
        <p:nvSpPr>
          <p:cNvPr id="304" name="Google Shape;304;p11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Clients">
  <p:cSld name="Our Clients">
    <p:spTree>
      <p:nvGrpSpPr>
        <p:cNvPr id="305" name="Shape 305"/>
        <p:cNvGrpSpPr/>
        <p:nvPr/>
      </p:nvGrpSpPr>
      <p:grpSpPr>
        <a:xfrm>
          <a:off x="0" y="0"/>
          <a:ext cx="0" cy="0"/>
          <a:chOff x="0" y="0"/>
          <a:chExt cx="0" cy="0"/>
        </a:xfrm>
      </p:grpSpPr>
      <p:sp>
        <p:nvSpPr>
          <p:cNvPr id="306" name="Google Shape;306;p116"/>
          <p:cNvSpPr/>
          <p:nvPr>
            <p:ph idx="2" type="pic"/>
          </p:nvPr>
        </p:nvSpPr>
        <p:spPr>
          <a:xfrm>
            <a:off x="23083" y="4391314"/>
            <a:ext cx="24377700" cy="4250100"/>
          </a:xfrm>
          <a:prstGeom prst="rect">
            <a:avLst/>
          </a:prstGeom>
          <a:noFill/>
          <a:ln>
            <a:noFill/>
          </a:ln>
        </p:spPr>
      </p:sp>
      <p:sp>
        <p:nvSpPr>
          <p:cNvPr id="307" name="Google Shape;307;p11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Team">
  <p:cSld name="Three Team">
    <p:spTree>
      <p:nvGrpSpPr>
        <p:cNvPr id="308" name="Shape 308"/>
        <p:cNvGrpSpPr/>
        <p:nvPr/>
      </p:nvGrpSpPr>
      <p:grpSpPr>
        <a:xfrm>
          <a:off x="0" y="0"/>
          <a:ext cx="0" cy="0"/>
          <a:chOff x="0" y="0"/>
          <a:chExt cx="0" cy="0"/>
        </a:xfrm>
      </p:grpSpPr>
      <p:sp>
        <p:nvSpPr>
          <p:cNvPr id="309" name="Google Shape;309;p117"/>
          <p:cNvSpPr/>
          <p:nvPr>
            <p:ph idx="2" type="pic"/>
          </p:nvPr>
        </p:nvSpPr>
        <p:spPr>
          <a:xfrm>
            <a:off x="2396502" y="3559176"/>
            <a:ext cx="6411900" cy="6276900"/>
          </a:xfrm>
          <a:prstGeom prst="rect">
            <a:avLst/>
          </a:prstGeom>
          <a:noFill/>
          <a:ln>
            <a:noFill/>
          </a:ln>
        </p:spPr>
      </p:sp>
      <p:sp>
        <p:nvSpPr>
          <p:cNvPr id="310" name="Google Shape;310;p117"/>
          <p:cNvSpPr/>
          <p:nvPr>
            <p:ph idx="3" type="pic"/>
          </p:nvPr>
        </p:nvSpPr>
        <p:spPr>
          <a:xfrm>
            <a:off x="8998782" y="3559176"/>
            <a:ext cx="6411900" cy="6276900"/>
          </a:xfrm>
          <a:prstGeom prst="rect">
            <a:avLst/>
          </a:prstGeom>
          <a:noFill/>
          <a:ln>
            <a:noFill/>
          </a:ln>
        </p:spPr>
      </p:sp>
      <p:sp>
        <p:nvSpPr>
          <p:cNvPr id="311" name="Google Shape;311;p117"/>
          <p:cNvSpPr/>
          <p:nvPr>
            <p:ph idx="4" type="pic"/>
          </p:nvPr>
        </p:nvSpPr>
        <p:spPr>
          <a:xfrm>
            <a:off x="15626456" y="3568700"/>
            <a:ext cx="6411900" cy="6276900"/>
          </a:xfrm>
          <a:prstGeom prst="rect">
            <a:avLst/>
          </a:prstGeom>
          <a:noFill/>
          <a:ln>
            <a:noFill/>
          </a:ln>
        </p:spPr>
      </p:sp>
      <p:sp>
        <p:nvSpPr>
          <p:cNvPr id="312" name="Google Shape;312;p11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Individual">
  <p:cSld name="Team Individual">
    <p:spTree>
      <p:nvGrpSpPr>
        <p:cNvPr id="313" name="Shape 313"/>
        <p:cNvGrpSpPr/>
        <p:nvPr/>
      </p:nvGrpSpPr>
      <p:grpSpPr>
        <a:xfrm>
          <a:off x="0" y="0"/>
          <a:ext cx="0" cy="0"/>
          <a:chOff x="0" y="0"/>
          <a:chExt cx="0" cy="0"/>
        </a:xfrm>
      </p:grpSpPr>
      <p:sp>
        <p:nvSpPr>
          <p:cNvPr id="314" name="Google Shape;314;p118"/>
          <p:cNvSpPr/>
          <p:nvPr>
            <p:ph idx="2" type="pic"/>
          </p:nvPr>
        </p:nvSpPr>
        <p:spPr>
          <a:xfrm>
            <a:off x="4167691" y="4000500"/>
            <a:ext cx="6411900" cy="6276900"/>
          </a:xfrm>
          <a:prstGeom prst="rect">
            <a:avLst/>
          </a:prstGeom>
          <a:noFill/>
          <a:ln>
            <a:noFill/>
          </a:ln>
        </p:spPr>
      </p:sp>
      <p:sp>
        <p:nvSpPr>
          <p:cNvPr id="315" name="Google Shape;315;p11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ffee Break">
  <p:cSld name="Coffee Break">
    <p:spTree>
      <p:nvGrpSpPr>
        <p:cNvPr id="316" name="Shape 316"/>
        <p:cNvGrpSpPr/>
        <p:nvPr/>
      </p:nvGrpSpPr>
      <p:grpSpPr>
        <a:xfrm>
          <a:off x="0" y="0"/>
          <a:ext cx="0" cy="0"/>
          <a:chOff x="0" y="0"/>
          <a:chExt cx="0" cy="0"/>
        </a:xfrm>
      </p:grpSpPr>
      <p:sp>
        <p:nvSpPr>
          <p:cNvPr id="317" name="Google Shape;317;p119"/>
          <p:cNvSpPr/>
          <p:nvPr>
            <p:ph idx="2" type="pic"/>
          </p:nvPr>
        </p:nvSpPr>
        <p:spPr>
          <a:xfrm>
            <a:off x="0" y="0"/>
            <a:ext cx="24377700" cy="13716000"/>
          </a:xfrm>
          <a:prstGeom prst="rect">
            <a:avLst/>
          </a:prstGeom>
          <a:noFill/>
          <a:ln>
            <a:noFill/>
          </a:ln>
        </p:spPr>
      </p:sp>
      <p:sp>
        <p:nvSpPr>
          <p:cNvPr id="318" name="Google Shape;318;p11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1">
  <p:cSld name="BLANK_1">
    <p:spTree>
      <p:nvGrpSpPr>
        <p:cNvPr id="47" name="Shape 47"/>
        <p:cNvGrpSpPr/>
        <p:nvPr/>
      </p:nvGrpSpPr>
      <p:grpSpPr>
        <a:xfrm>
          <a:off x="0" y="0"/>
          <a:ext cx="0" cy="0"/>
          <a:chOff x="0" y="0"/>
          <a:chExt cx="0" cy="0"/>
        </a:xfrm>
      </p:grpSpPr>
      <p:pic>
        <p:nvPicPr>
          <p:cNvPr id="48" name="Google Shape;48;p98"/>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9" name="Google Shape;49;p98"/>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50" name="Google Shape;50;p98"/>
          <p:cNvSpPr/>
          <p:nvPr/>
        </p:nvSpPr>
        <p:spPr>
          <a:xfrm rot="-5400000">
            <a:off x="14782739" y="1413633"/>
            <a:ext cx="7716000" cy="11473800"/>
          </a:xfrm>
          <a:prstGeom prst="round2SameRect">
            <a:avLst>
              <a:gd fmla="val 44498" name="adj1"/>
              <a:gd fmla="val 0" name="adj2"/>
            </a:avLst>
          </a:prstGeom>
          <a:solidFill>
            <a:schemeClr val="dk2"/>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51" name="Google Shape;51;p98"/>
          <p:cNvSpPr txBox="1"/>
          <p:nvPr>
            <p:ph type="title"/>
          </p:nvPr>
        </p:nvSpPr>
        <p:spPr>
          <a:xfrm>
            <a:off x="667559" y="178267"/>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52" name="Google Shape;52;p98"/>
          <p:cNvSpPr txBox="1"/>
          <p:nvPr>
            <p:ph idx="12" type="sldNum"/>
          </p:nvPr>
        </p:nvSpPr>
        <p:spPr>
          <a:xfrm>
            <a:off x="22609001" y="124630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pport-team">
  <p:cSld name="support-team">
    <p:spTree>
      <p:nvGrpSpPr>
        <p:cNvPr id="319" name="Shape 319"/>
        <p:cNvGrpSpPr/>
        <p:nvPr/>
      </p:nvGrpSpPr>
      <p:grpSpPr>
        <a:xfrm>
          <a:off x="0" y="0"/>
          <a:ext cx="0" cy="0"/>
          <a:chOff x="0" y="0"/>
          <a:chExt cx="0" cy="0"/>
        </a:xfrm>
      </p:grpSpPr>
      <p:sp>
        <p:nvSpPr>
          <p:cNvPr id="320" name="Google Shape;320;p120"/>
          <p:cNvSpPr/>
          <p:nvPr>
            <p:ph idx="2" type="pic"/>
          </p:nvPr>
        </p:nvSpPr>
        <p:spPr>
          <a:xfrm>
            <a:off x="2510524" y="3384473"/>
            <a:ext cx="8058300" cy="7956000"/>
          </a:xfrm>
          <a:prstGeom prst="rect">
            <a:avLst/>
          </a:prstGeom>
          <a:noFill/>
          <a:ln>
            <a:noFill/>
          </a:ln>
        </p:spPr>
      </p:sp>
      <p:sp>
        <p:nvSpPr>
          <p:cNvPr id="321" name="Google Shape;321;p12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 Design 01">
  <p:cSld name="App Design 01">
    <p:spTree>
      <p:nvGrpSpPr>
        <p:cNvPr id="322" name="Shape 322"/>
        <p:cNvGrpSpPr/>
        <p:nvPr/>
      </p:nvGrpSpPr>
      <p:grpSpPr>
        <a:xfrm>
          <a:off x="0" y="0"/>
          <a:ext cx="0" cy="0"/>
          <a:chOff x="0" y="0"/>
          <a:chExt cx="0" cy="0"/>
        </a:xfrm>
      </p:grpSpPr>
      <p:sp>
        <p:nvSpPr>
          <p:cNvPr id="323" name="Google Shape;323;p121"/>
          <p:cNvSpPr/>
          <p:nvPr>
            <p:ph idx="2" type="pic"/>
          </p:nvPr>
        </p:nvSpPr>
        <p:spPr>
          <a:xfrm>
            <a:off x="8605595" y="5114394"/>
            <a:ext cx="1889400" cy="5144400"/>
          </a:xfrm>
          <a:prstGeom prst="rect">
            <a:avLst/>
          </a:prstGeom>
          <a:noFill/>
          <a:ln>
            <a:noFill/>
          </a:ln>
        </p:spPr>
      </p:sp>
      <p:sp>
        <p:nvSpPr>
          <p:cNvPr id="324" name="Google Shape;324;p121"/>
          <p:cNvSpPr/>
          <p:nvPr>
            <p:ph idx="3" type="pic"/>
          </p:nvPr>
        </p:nvSpPr>
        <p:spPr>
          <a:xfrm>
            <a:off x="2329726" y="5100282"/>
            <a:ext cx="1791600" cy="5144400"/>
          </a:xfrm>
          <a:prstGeom prst="rect">
            <a:avLst/>
          </a:prstGeom>
          <a:noFill/>
          <a:ln>
            <a:noFill/>
          </a:ln>
        </p:spPr>
      </p:sp>
      <p:sp>
        <p:nvSpPr>
          <p:cNvPr id="325" name="Google Shape;325;p121"/>
          <p:cNvSpPr/>
          <p:nvPr>
            <p:ph idx="4" type="pic"/>
          </p:nvPr>
        </p:nvSpPr>
        <p:spPr>
          <a:xfrm>
            <a:off x="4504562" y="4535837"/>
            <a:ext cx="3778500" cy="6738900"/>
          </a:xfrm>
          <a:prstGeom prst="rect">
            <a:avLst/>
          </a:prstGeom>
          <a:noFill/>
          <a:ln>
            <a:noFill/>
          </a:ln>
        </p:spPr>
      </p:sp>
      <p:sp>
        <p:nvSpPr>
          <p:cNvPr id="326" name="Google Shape;326;p12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 Design 02">
  <p:cSld name="App Design 02">
    <p:spTree>
      <p:nvGrpSpPr>
        <p:cNvPr id="327" name="Shape 327"/>
        <p:cNvGrpSpPr/>
        <p:nvPr/>
      </p:nvGrpSpPr>
      <p:grpSpPr>
        <a:xfrm>
          <a:off x="0" y="0"/>
          <a:ext cx="0" cy="0"/>
          <a:chOff x="0" y="0"/>
          <a:chExt cx="0" cy="0"/>
        </a:xfrm>
      </p:grpSpPr>
      <p:sp>
        <p:nvSpPr>
          <p:cNvPr id="328" name="Google Shape;328;p122"/>
          <p:cNvSpPr/>
          <p:nvPr>
            <p:ph idx="2" type="pic"/>
          </p:nvPr>
        </p:nvSpPr>
        <p:spPr>
          <a:xfrm>
            <a:off x="4231832" y="4585382"/>
            <a:ext cx="2835600" cy="5088900"/>
          </a:xfrm>
          <a:prstGeom prst="rect">
            <a:avLst/>
          </a:prstGeom>
          <a:noFill/>
          <a:ln>
            <a:noFill/>
          </a:ln>
        </p:spPr>
      </p:sp>
      <p:sp>
        <p:nvSpPr>
          <p:cNvPr id="329" name="Google Shape;329;p122"/>
          <p:cNvSpPr/>
          <p:nvPr>
            <p:ph idx="3" type="pic"/>
          </p:nvPr>
        </p:nvSpPr>
        <p:spPr>
          <a:xfrm>
            <a:off x="10800847" y="4585382"/>
            <a:ext cx="2835600" cy="5088900"/>
          </a:xfrm>
          <a:prstGeom prst="rect">
            <a:avLst/>
          </a:prstGeom>
          <a:noFill/>
          <a:ln>
            <a:noFill/>
          </a:ln>
        </p:spPr>
      </p:sp>
      <p:sp>
        <p:nvSpPr>
          <p:cNvPr id="330" name="Google Shape;330;p122"/>
          <p:cNvSpPr/>
          <p:nvPr>
            <p:ph idx="4" type="pic"/>
          </p:nvPr>
        </p:nvSpPr>
        <p:spPr>
          <a:xfrm>
            <a:off x="17459591" y="4585382"/>
            <a:ext cx="2835600" cy="5088900"/>
          </a:xfrm>
          <a:prstGeom prst="rect">
            <a:avLst/>
          </a:prstGeom>
          <a:noFill/>
          <a:ln>
            <a:noFill/>
          </a:ln>
        </p:spPr>
      </p:sp>
      <p:sp>
        <p:nvSpPr>
          <p:cNvPr id="331" name="Google Shape;331;p12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ckup-dev2">
  <p:cSld name="Mockup-dev2">
    <p:spTree>
      <p:nvGrpSpPr>
        <p:cNvPr id="332" name="Shape 332"/>
        <p:cNvGrpSpPr/>
        <p:nvPr/>
      </p:nvGrpSpPr>
      <p:grpSpPr>
        <a:xfrm>
          <a:off x="0" y="0"/>
          <a:ext cx="0" cy="0"/>
          <a:chOff x="0" y="0"/>
          <a:chExt cx="0" cy="0"/>
        </a:xfrm>
      </p:grpSpPr>
      <p:sp>
        <p:nvSpPr>
          <p:cNvPr id="333" name="Google Shape;333;p123"/>
          <p:cNvSpPr/>
          <p:nvPr>
            <p:ph idx="2" type="pic"/>
          </p:nvPr>
        </p:nvSpPr>
        <p:spPr>
          <a:xfrm>
            <a:off x="14070303" y="4788783"/>
            <a:ext cx="2013000" cy="4770000"/>
          </a:xfrm>
          <a:prstGeom prst="rect">
            <a:avLst/>
          </a:prstGeom>
          <a:noFill/>
          <a:ln>
            <a:noFill/>
          </a:ln>
        </p:spPr>
      </p:sp>
      <p:sp>
        <p:nvSpPr>
          <p:cNvPr id="334" name="Google Shape;334;p123"/>
          <p:cNvSpPr/>
          <p:nvPr>
            <p:ph idx="3" type="pic"/>
          </p:nvPr>
        </p:nvSpPr>
        <p:spPr>
          <a:xfrm>
            <a:off x="8093638" y="4787451"/>
            <a:ext cx="1840200" cy="4770000"/>
          </a:xfrm>
          <a:prstGeom prst="rect">
            <a:avLst/>
          </a:prstGeom>
          <a:noFill/>
          <a:ln>
            <a:noFill/>
          </a:ln>
        </p:spPr>
      </p:sp>
      <p:sp>
        <p:nvSpPr>
          <p:cNvPr id="335" name="Google Shape;335;p123"/>
          <p:cNvSpPr/>
          <p:nvPr>
            <p:ph idx="4" type="pic"/>
          </p:nvPr>
        </p:nvSpPr>
        <p:spPr>
          <a:xfrm>
            <a:off x="10278290" y="4349580"/>
            <a:ext cx="3493200" cy="6229200"/>
          </a:xfrm>
          <a:prstGeom prst="rect">
            <a:avLst/>
          </a:prstGeom>
          <a:noFill/>
          <a:ln>
            <a:noFill/>
          </a:ln>
        </p:spPr>
      </p:sp>
      <p:sp>
        <p:nvSpPr>
          <p:cNvPr id="336" name="Google Shape;336;p12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Meet_the_team">
  <p:cSld name="3_Meet_the_team">
    <p:spTree>
      <p:nvGrpSpPr>
        <p:cNvPr id="337" name="Shape 337"/>
        <p:cNvGrpSpPr/>
        <p:nvPr/>
      </p:nvGrpSpPr>
      <p:grpSpPr>
        <a:xfrm>
          <a:off x="0" y="0"/>
          <a:ext cx="0" cy="0"/>
          <a:chOff x="0" y="0"/>
          <a:chExt cx="0" cy="0"/>
        </a:xfrm>
      </p:grpSpPr>
      <p:sp>
        <p:nvSpPr>
          <p:cNvPr id="338" name="Google Shape;338;p124"/>
          <p:cNvSpPr/>
          <p:nvPr>
            <p:ph idx="2" type="pic"/>
          </p:nvPr>
        </p:nvSpPr>
        <p:spPr>
          <a:xfrm>
            <a:off x="1976452" y="3642012"/>
            <a:ext cx="3643800" cy="3649200"/>
          </a:xfrm>
          <a:prstGeom prst="rect">
            <a:avLst/>
          </a:prstGeom>
          <a:noFill/>
          <a:ln>
            <a:noFill/>
          </a:ln>
        </p:spPr>
      </p:sp>
      <p:sp>
        <p:nvSpPr>
          <p:cNvPr id="339" name="Google Shape;339;p12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Meet_the_team1">
  <p:cSld name="4_Meet_the_team1">
    <p:spTree>
      <p:nvGrpSpPr>
        <p:cNvPr id="340" name="Shape 340"/>
        <p:cNvGrpSpPr/>
        <p:nvPr/>
      </p:nvGrpSpPr>
      <p:grpSpPr>
        <a:xfrm>
          <a:off x="0" y="0"/>
          <a:ext cx="0" cy="0"/>
          <a:chOff x="0" y="0"/>
          <a:chExt cx="0" cy="0"/>
        </a:xfrm>
      </p:grpSpPr>
      <p:sp>
        <p:nvSpPr>
          <p:cNvPr id="341" name="Google Shape;341;p125"/>
          <p:cNvSpPr/>
          <p:nvPr>
            <p:ph idx="2" type="pic"/>
          </p:nvPr>
        </p:nvSpPr>
        <p:spPr>
          <a:xfrm>
            <a:off x="2579913" y="4265905"/>
            <a:ext cx="3643800" cy="3649200"/>
          </a:xfrm>
          <a:prstGeom prst="rect">
            <a:avLst/>
          </a:prstGeom>
          <a:noFill/>
          <a:ln>
            <a:noFill/>
          </a:ln>
        </p:spPr>
      </p:sp>
      <p:sp>
        <p:nvSpPr>
          <p:cNvPr id="342" name="Google Shape;342;p125"/>
          <p:cNvSpPr/>
          <p:nvPr>
            <p:ph idx="3" type="pic"/>
          </p:nvPr>
        </p:nvSpPr>
        <p:spPr>
          <a:xfrm>
            <a:off x="7791464" y="4265905"/>
            <a:ext cx="3643800" cy="3649200"/>
          </a:xfrm>
          <a:prstGeom prst="rect">
            <a:avLst/>
          </a:prstGeom>
          <a:noFill/>
          <a:ln>
            <a:noFill/>
          </a:ln>
        </p:spPr>
      </p:sp>
      <p:sp>
        <p:nvSpPr>
          <p:cNvPr id="343" name="Google Shape;343;p125"/>
          <p:cNvSpPr/>
          <p:nvPr>
            <p:ph idx="4" type="pic"/>
          </p:nvPr>
        </p:nvSpPr>
        <p:spPr>
          <a:xfrm>
            <a:off x="13096307" y="4265905"/>
            <a:ext cx="3643800" cy="3649200"/>
          </a:xfrm>
          <a:prstGeom prst="rect">
            <a:avLst/>
          </a:prstGeom>
          <a:noFill/>
          <a:ln>
            <a:noFill/>
          </a:ln>
        </p:spPr>
      </p:sp>
      <p:sp>
        <p:nvSpPr>
          <p:cNvPr id="344" name="Google Shape;344;p125"/>
          <p:cNvSpPr/>
          <p:nvPr>
            <p:ph idx="5" type="pic"/>
          </p:nvPr>
        </p:nvSpPr>
        <p:spPr>
          <a:xfrm>
            <a:off x="18265384" y="4265905"/>
            <a:ext cx="3643800" cy="3649200"/>
          </a:xfrm>
          <a:prstGeom prst="rect">
            <a:avLst/>
          </a:prstGeom>
          <a:noFill/>
          <a:ln>
            <a:noFill/>
          </a:ln>
        </p:spPr>
      </p:sp>
      <p:sp>
        <p:nvSpPr>
          <p:cNvPr id="345" name="Google Shape;345;p12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orftfolio-6">
  <p:cSld name="1_porftfolio-6">
    <p:spTree>
      <p:nvGrpSpPr>
        <p:cNvPr id="346" name="Shape 346"/>
        <p:cNvGrpSpPr/>
        <p:nvPr/>
      </p:nvGrpSpPr>
      <p:grpSpPr>
        <a:xfrm>
          <a:off x="0" y="0"/>
          <a:ext cx="0" cy="0"/>
          <a:chOff x="0" y="0"/>
          <a:chExt cx="0" cy="0"/>
        </a:xfrm>
      </p:grpSpPr>
      <p:sp>
        <p:nvSpPr>
          <p:cNvPr id="347" name="Google Shape;347;p126"/>
          <p:cNvSpPr/>
          <p:nvPr>
            <p:ph idx="2" type="pic"/>
          </p:nvPr>
        </p:nvSpPr>
        <p:spPr>
          <a:xfrm>
            <a:off x="2" y="0"/>
            <a:ext cx="4876200" cy="3961800"/>
          </a:xfrm>
          <a:prstGeom prst="rect">
            <a:avLst/>
          </a:prstGeom>
          <a:noFill/>
          <a:ln>
            <a:noFill/>
          </a:ln>
        </p:spPr>
      </p:sp>
      <p:sp>
        <p:nvSpPr>
          <p:cNvPr id="348" name="Google Shape;348;p126"/>
          <p:cNvSpPr/>
          <p:nvPr>
            <p:ph idx="3" type="pic"/>
          </p:nvPr>
        </p:nvSpPr>
        <p:spPr>
          <a:xfrm>
            <a:off x="2" y="3962957"/>
            <a:ext cx="4876200" cy="3961800"/>
          </a:xfrm>
          <a:prstGeom prst="rect">
            <a:avLst/>
          </a:prstGeom>
          <a:noFill/>
          <a:ln>
            <a:noFill/>
          </a:ln>
        </p:spPr>
      </p:sp>
      <p:sp>
        <p:nvSpPr>
          <p:cNvPr id="349" name="Google Shape;349;p126"/>
          <p:cNvSpPr/>
          <p:nvPr>
            <p:ph idx="4" type="pic"/>
          </p:nvPr>
        </p:nvSpPr>
        <p:spPr>
          <a:xfrm>
            <a:off x="4876228" y="1215"/>
            <a:ext cx="4876200" cy="3961800"/>
          </a:xfrm>
          <a:prstGeom prst="rect">
            <a:avLst/>
          </a:prstGeom>
          <a:noFill/>
          <a:ln>
            <a:noFill/>
          </a:ln>
        </p:spPr>
      </p:sp>
      <p:sp>
        <p:nvSpPr>
          <p:cNvPr id="350" name="Google Shape;350;p126"/>
          <p:cNvSpPr/>
          <p:nvPr>
            <p:ph idx="5" type="pic"/>
          </p:nvPr>
        </p:nvSpPr>
        <p:spPr>
          <a:xfrm>
            <a:off x="4876228" y="3964173"/>
            <a:ext cx="4876200" cy="3961800"/>
          </a:xfrm>
          <a:prstGeom prst="rect">
            <a:avLst/>
          </a:prstGeom>
          <a:noFill/>
          <a:ln>
            <a:noFill/>
          </a:ln>
        </p:spPr>
      </p:sp>
      <p:sp>
        <p:nvSpPr>
          <p:cNvPr id="351" name="Google Shape;351;p126"/>
          <p:cNvSpPr/>
          <p:nvPr>
            <p:ph idx="6" type="pic"/>
          </p:nvPr>
        </p:nvSpPr>
        <p:spPr>
          <a:xfrm>
            <a:off x="9741188" y="-1214"/>
            <a:ext cx="4876200" cy="3961800"/>
          </a:xfrm>
          <a:prstGeom prst="rect">
            <a:avLst/>
          </a:prstGeom>
          <a:noFill/>
          <a:ln>
            <a:noFill/>
          </a:ln>
        </p:spPr>
      </p:sp>
      <p:sp>
        <p:nvSpPr>
          <p:cNvPr id="352" name="Google Shape;352;p126"/>
          <p:cNvSpPr/>
          <p:nvPr>
            <p:ph idx="7" type="pic"/>
          </p:nvPr>
        </p:nvSpPr>
        <p:spPr>
          <a:xfrm>
            <a:off x="9741188" y="3961742"/>
            <a:ext cx="4876200" cy="3961800"/>
          </a:xfrm>
          <a:prstGeom prst="rect">
            <a:avLst/>
          </a:prstGeom>
          <a:noFill/>
          <a:ln>
            <a:noFill/>
          </a:ln>
        </p:spPr>
      </p:sp>
      <p:sp>
        <p:nvSpPr>
          <p:cNvPr id="353" name="Google Shape;353;p126"/>
          <p:cNvSpPr/>
          <p:nvPr>
            <p:ph idx="8" type="pic"/>
          </p:nvPr>
        </p:nvSpPr>
        <p:spPr>
          <a:xfrm>
            <a:off x="14595131" y="2430"/>
            <a:ext cx="4876200" cy="3961800"/>
          </a:xfrm>
          <a:prstGeom prst="rect">
            <a:avLst/>
          </a:prstGeom>
          <a:noFill/>
          <a:ln>
            <a:noFill/>
          </a:ln>
        </p:spPr>
      </p:sp>
      <p:sp>
        <p:nvSpPr>
          <p:cNvPr id="354" name="Google Shape;354;p126"/>
          <p:cNvSpPr/>
          <p:nvPr>
            <p:ph idx="9" type="pic"/>
          </p:nvPr>
        </p:nvSpPr>
        <p:spPr>
          <a:xfrm>
            <a:off x="14595131" y="3965387"/>
            <a:ext cx="4876200" cy="3961800"/>
          </a:xfrm>
          <a:prstGeom prst="rect">
            <a:avLst/>
          </a:prstGeom>
          <a:noFill/>
          <a:ln>
            <a:noFill/>
          </a:ln>
        </p:spPr>
      </p:sp>
      <p:sp>
        <p:nvSpPr>
          <p:cNvPr id="355" name="Google Shape;355;p126"/>
          <p:cNvSpPr/>
          <p:nvPr>
            <p:ph idx="13" type="pic"/>
          </p:nvPr>
        </p:nvSpPr>
        <p:spPr>
          <a:xfrm>
            <a:off x="19479145" y="2430"/>
            <a:ext cx="4898400" cy="3961800"/>
          </a:xfrm>
          <a:prstGeom prst="rect">
            <a:avLst/>
          </a:prstGeom>
          <a:noFill/>
          <a:ln>
            <a:noFill/>
          </a:ln>
        </p:spPr>
      </p:sp>
      <p:sp>
        <p:nvSpPr>
          <p:cNvPr id="356" name="Google Shape;356;p126"/>
          <p:cNvSpPr/>
          <p:nvPr>
            <p:ph idx="14" type="pic"/>
          </p:nvPr>
        </p:nvSpPr>
        <p:spPr>
          <a:xfrm>
            <a:off x="19479145" y="3965387"/>
            <a:ext cx="4898400" cy="3961800"/>
          </a:xfrm>
          <a:prstGeom prst="rect">
            <a:avLst/>
          </a:prstGeom>
          <a:noFill/>
          <a:ln>
            <a:noFill/>
          </a:ln>
        </p:spPr>
      </p:sp>
      <p:sp>
        <p:nvSpPr>
          <p:cNvPr id="357" name="Google Shape;357;p12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porftfolio-7">
  <p:cSld name="2_porftfolio-7">
    <p:spTree>
      <p:nvGrpSpPr>
        <p:cNvPr id="358" name="Shape 358"/>
        <p:cNvGrpSpPr/>
        <p:nvPr/>
      </p:nvGrpSpPr>
      <p:grpSpPr>
        <a:xfrm>
          <a:off x="0" y="0"/>
          <a:ext cx="0" cy="0"/>
          <a:chOff x="0" y="0"/>
          <a:chExt cx="0" cy="0"/>
        </a:xfrm>
      </p:grpSpPr>
      <p:sp>
        <p:nvSpPr>
          <p:cNvPr id="359" name="Google Shape;359;p127"/>
          <p:cNvSpPr/>
          <p:nvPr>
            <p:ph idx="2" type="pic"/>
          </p:nvPr>
        </p:nvSpPr>
        <p:spPr>
          <a:xfrm>
            <a:off x="2" y="0"/>
            <a:ext cx="4876200" cy="3961800"/>
          </a:xfrm>
          <a:prstGeom prst="rect">
            <a:avLst/>
          </a:prstGeom>
          <a:noFill/>
          <a:ln>
            <a:noFill/>
          </a:ln>
        </p:spPr>
      </p:sp>
      <p:sp>
        <p:nvSpPr>
          <p:cNvPr id="360" name="Google Shape;360;p127"/>
          <p:cNvSpPr/>
          <p:nvPr>
            <p:ph idx="3" type="pic"/>
          </p:nvPr>
        </p:nvSpPr>
        <p:spPr>
          <a:xfrm>
            <a:off x="4876228" y="3964173"/>
            <a:ext cx="4876200" cy="3961800"/>
          </a:xfrm>
          <a:prstGeom prst="rect">
            <a:avLst/>
          </a:prstGeom>
          <a:noFill/>
          <a:ln>
            <a:noFill/>
          </a:ln>
        </p:spPr>
      </p:sp>
      <p:sp>
        <p:nvSpPr>
          <p:cNvPr id="361" name="Google Shape;361;p127"/>
          <p:cNvSpPr/>
          <p:nvPr>
            <p:ph idx="4" type="pic"/>
          </p:nvPr>
        </p:nvSpPr>
        <p:spPr>
          <a:xfrm>
            <a:off x="9741188" y="-1214"/>
            <a:ext cx="4876200" cy="3961800"/>
          </a:xfrm>
          <a:prstGeom prst="rect">
            <a:avLst/>
          </a:prstGeom>
          <a:noFill/>
          <a:ln>
            <a:noFill/>
          </a:ln>
        </p:spPr>
      </p:sp>
      <p:sp>
        <p:nvSpPr>
          <p:cNvPr id="362" name="Google Shape;362;p127"/>
          <p:cNvSpPr/>
          <p:nvPr>
            <p:ph idx="5" type="pic"/>
          </p:nvPr>
        </p:nvSpPr>
        <p:spPr>
          <a:xfrm>
            <a:off x="14639692" y="3965387"/>
            <a:ext cx="5078400" cy="3961800"/>
          </a:xfrm>
          <a:prstGeom prst="rect">
            <a:avLst/>
          </a:prstGeom>
          <a:noFill/>
          <a:ln>
            <a:noFill/>
          </a:ln>
        </p:spPr>
      </p:sp>
      <p:sp>
        <p:nvSpPr>
          <p:cNvPr id="363" name="Google Shape;363;p127"/>
          <p:cNvSpPr/>
          <p:nvPr>
            <p:ph idx="6" type="pic"/>
          </p:nvPr>
        </p:nvSpPr>
        <p:spPr>
          <a:xfrm>
            <a:off x="19479145" y="2430"/>
            <a:ext cx="4898400" cy="3961800"/>
          </a:xfrm>
          <a:prstGeom prst="rect">
            <a:avLst/>
          </a:prstGeom>
          <a:noFill/>
          <a:ln>
            <a:noFill/>
          </a:ln>
        </p:spPr>
      </p:sp>
      <p:sp>
        <p:nvSpPr>
          <p:cNvPr id="364" name="Google Shape;364;p12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act Us">
  <p:cSld name="Contact Us">
    <p:spTree>
      <p:nvGrpSpPr>
        <p:cNvPr id="365" name="Shape 365"/>
        <p:cNvGrpSpPr/>
        <p:nvPr/>
      </p:nvGrpSpPr>
      <p:grpSpPr>
        <a:xfrm>
          <a:off x="0" y="0"/>
          <a:ext cx="0" cy="0"/>
          <a:chOff x="0" y="0"/>
          <a:chExt cx="0" cy="0"/>
        </a:xfrm>
      </p:grpSpPr>
      <p:sp>
        <p:nvSpPr>
          <p:cNvPr id="366" name="Google Shape;366;p128"/>
          <p:cNvSpPr/>
          <p:nvPr>
            <p:ph idx="2" type="pic"/>
          </p:nvPr>
        </p:nvSpPr>
        <p:spPr>
          <a:xfrm>
            <a:off x="0" y="3018944"/>
            <a:ext cx="24377700" cy="6773400"/>
          </a:xfrm>
          <a:prstGeom prst="rect">
            <a:avLst/>
          </a:prstGeom>
          <a:noFill/>
          <a:ln>
            <a:noFill/>
          </a:ln>
        </p:spPr>
      </p:sp>
      <p:sp>
        <p:nvSpPr>
          <p:cNvPr id="367" name="Google Shape;367;p12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g_Picture_place-holder">
  <p:cSld name="1_Big_Picture_place-holder">
    <p:spTree>
      <p:nvGrpSpPr>
        <p:cNvPr id="368" name="Shape 368"/>
        <p:cNvGrpSpPr/>
        <p:nvPr/>
      </p:nvGrpSpPr>
      <p:grpSpPr>
        <a:xfrm>
          <a:off x="0" y="0"/>
          <a:ext cx="0" cy="0"/>
          <a:chOff x="0" y="0"/>
          <a:chExt cx="0" cy="0"/>
        </a:xfrm>
      </p:grpSpPr>
      <p:sp>
        <p:nvSpPr>
          <p:cNvPr id="369" name="Google Shape;369;p129"/>
          <p:cNvSpPr/>
          <p:nvPr>
            <p:ph idx="2" type="pic"/>
          </p:nvPr>
        </p:nvSpPr>
        <p:spPr>
          <a:xfrm>
            <a:off x="0" y="0"/>
            <a:ext cx="24399900" cy="13716000"/>
          </a:xfrm>
          <a:prstGeom prst="rect">
            <a:avLst/>
          </a:prstGeom>
          <a:noFill/>
          <a:ln>
            <a:noFill/>
          </a:ln>
        </p:spPr>
      </p:sp>
      <p:sp>
        <p:nvSpPr>
          <p:cNvPr id="370" name="Google Shape;370;p12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1 1">
  <p:cSld name="BLANK_1_1">
    <p:spTree>
      <p:nvGrpSpPr>
        <p:cNvPr id="53" name="Shape 53"/>
        <p:cNvGrpSpPr/>
        <p:nvPr/>
      </p:nvGrpSpPr>
      <p:grpSpPr>
        <a:xfrm>
          <a:off x="0" y="0"/>
          <a:ext cx="0" cy="0"/>
          <a:chOff x="0" y="0"/>
          <a:chExt cx="0" cy="0"/>
        </a:xfrm>
      </p:grpSpPr>
      <p:pic>
        <p:nvPicPr>
          <p:cNvPr id="54" name="Google Shape;54;p99"/>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55" name="Google Shape;55;p99"/>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56" name="Google Shape;56;p99"/>
          <p:cNvSpPr/>
          <p:nvPr/>
        </p:nvSpPr>
        <p:spPr>
          <a:xfrm rot="-5400000">
            <a:off x="14782739" y="1413633"/>
            <a:ext cx="7716000" cy="11473800"/>
          </a:xfrm>
          <a:prstGeom prst="round2SameRect">
            <a:avLst>
              <a:gd fmla="val 44498" name="adj1"/>
              <a:gd fmla="val 0" name="adj2"/>
            </a:avLst>
          </a:prstGeom>
          <a:solidFill>
            <a:schemeClr val="accent6"/>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57" name="Google Shape;57;p99"/>
          <p:cNvSpPr txBox="1"/>
          <p:nvPr>
            <p:ph type="title"/>
          </p:nvPr>
        </p:nvSpPr>
        <p:spPr>
          <a:xfrm>
            <a:off x="667559" y="178267"/>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58" name="Google Shape;58;p99"/>
          <p:cNvSpPr txBox="1"/>
          <p:nvPr>
            <p:ph idx="12" type="sldNum"/>
          </p:nvPr>
        </p:nvSpPr>
        <p:spPr>
          <a:xfrm>
            <a:off x="22609001" y="124630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3_app">
  <p:cSld name="03_app">
    <p:spTree>
      <p:nvGrpSpPr>
        <p:cNvPr id="371" name="Shape 371"/>
        <p:cNvGrpSpPr/>
        <p:nvPr/>
      </p:nvGrpSpPr>
      <p:grpSpPr>
        <a:xfrm>
          <a:off x="0" y="0"/>
          <a:ext cx="0" cy="0"/>
          <a:chOff x="0" y="0"/>
          <a:chExt cx="0" cy="0"/>
        </a:xfrm>
      </p:grpSpPr>
      <p:sp>
        <p:nvSpPr>
          <p:cNvPr id="372" name="Google Shape;372;p130"/>
          <p:cNvSpPr/>
          <p:nvPr>
            <p:ph idx="2" type="pic"/>
          </p:nvPr>
        </p:nvSpPr>
        <p:spPr>
          <a:xfrm>
            <a:off x="-5" y="0"/>
            <a:ext cx="24377700" cy="6460500"/>
          </a:xfrm>
          <a:prstGeom prst="rect">
            <a:avLst/>
          </a:prstGeom>
          <a:noFill/>
          <a:ln>
            <a:noFill/>
          </a:ln>
        </p:spPr>
      </p:sp>
      <p:sp>
        <p:nvSpPr>
          <p:cNvPr id="373" name="Google Shape;373;p130"/>
          <p:cNvSpPr/>
          <p:nvPr>
            <p:ph idx="3" type="pic"/>
          </p:nvPr>
        </p:nvSpPr>
        <p:spPr>
          <a:xfrm>
            <a:off x="1994275" y="2376540"/>
            <a:ext cx="1504800" cy="4279800"/>
          </a:xfrm>
          <a:prstGeom prst="rect">
            <a:avLst/>
          </a:prstGeom>
          <a:noFill/>
          <a:ln>
            <a:noFill/>
          </a:ln>
        </p:spPr>
      </p:sp>
      <p:sp>
        <p:nvSpPr>
          <p:cNvPr id="374" name="Google Shape;374;p130"/>
          <p:cNvSpPr/>
          <p:nvPr>
            <p:ph idx="4" type="pic"/>
          </p:nvPr>
        </p:nvSpPr>
        <p:spPr>
          <a:xfrm>
            <a:off x="7144752" y="2376540"/>
            <a:ext cx="1605900" cy="4267200"/>
          </a:xfrm>
          <a:prstGeom prst="rect">
            <a:avLst/>
          </a:prstGeom>
          <a:noFill/>
          <a:ln>
            <a:noFill/>
          </a:ln>
        </p:spPr>
      </p:sp>
      <p:sp>
        <p:nvSpPr>
          <p:cNvPr id="375" name="Google Shape;375;p130"/>
          <p:cNvSpPr/>
          <p:nvPr>
            <p:ph idx="5" type="pic"/>
          </p:nvPr>
        </p:nvSpPr>
        <p:spPr>
          <a:xfrm>
            <a:off x="3806233" y="1932040"/>
            <a:ext cx="3115500" cy="5511900"/>
          </a:xfrm>
          <a:prstGeom prst="rect">
            <a:avLst/>
          </a:prstGeom>
          <a:noFill/>
          <a:ln>
            <a:noFill/>
          </a:ln>
        </p:spPr>
      </p:sp>
      <p:sp>
        <p:nvSpPr>
          <p:cNvPr id="376" name="Google Shape;376;p13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p_features">
  <p:cSld name="app_features">
    <p:spTree>
      <p:nvGrpSpPr>
        <p:cNvPr id="377" name="Shape 377"/>
        <p:cNvGrpSpPr/>
        <p:nvPr/>
      </p:nvGrpSpPr>
      <p:grpSpPr>
        <a:xfrm>
          <a:off x="0" y="0"/>
          <a:ext cx="0" cy="0"/>
          <a:chOff x="0" y="0"/>
          <a:chExt cx="0" cy="0"/>
        </a:xfrm>
      </p:grpSpPr>
      <p:sp>
        <p:nvSpPr>
          <p:cNvPr id="378" name="Google Shape;378;p131"/>
          <p:cNvSpPr/>
          <p:nvPr>
            <p:ph idx="2" type="pic"/>
          </p:nvPr>
        </p:nvSpPr>
        <p:spPr>
          <a:xfrm>
            <a:off x="-5" y="0"/>
            <a:ext cx="24377700" cy="6460500"/>
          </a:xfrm>
          <a:prstGeom prst="rect">
            <a:avLst/>
          </a:prstGeom>
          <a:noFill/>
          <a:ln>
            <a:noFill/>
          </a:ln>
        </p:spPr>
      </p:sp>
      <p:sp>
        <p:nvSpPr>
          <p:cNvPr id="379" name="Google Shape;379;p131"/>
          <p:cNvSpPr/>
          <p:nvPr>
            <p:ph idx="3" type="pic"/>
          </p:nvPr>
        </p:nvSpPr>
        <p:spPr>
          <a:xfrm>
            <a:off x="3070976" y="2466755"/>
            <a:ext cx="4720500" cy="8450400"/>
          </a:xfrm>
          <a:prstGeom prst="rect">
            <a:avLst/>
          </a:prstGeom>
          <a:noFill/>
          <a:ln>
            <a:noFill/>
          </a:ln>
        </p:spPr>
      </p:sp>
      <p:sp>
        <p:nvSpPr>
          <p:cNvPr id="380" name="Google Shape;380;p13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ftfolio-1">
  <p:cSld name="porftfolio-1">
    <p:spTree>
      <p:nvGrpSpPr>
        <p:cNvPr id="381" name="Shape 381"/>
        <p:cNvGrpSpPr/>
        <p:nvPr/>
      </p:nvGrpSpPr>
      <p:grpSpPr>
        <a:xfrm>
          <a:off x="0" y="0"/>
          <a:ext cx="0" cy="0"/>
          <a:chOff x="0" y="0"/>
          <a:chExt cx="0" cy="0"/>
        </a:xfrm>
      </p:grpSpPr>
      <p:sp>
        <p:nvSpPr>
          <p:cNvPr id="382" name="Google Shape;382;p132"/>
          <p:cNvSpPr/>
          <p:nvPr>
            <p:ph idx="2" type="pic"/>
          </p:nvPr>
        </p:nvSpPr>
        <p:spPr>
          <a:xfrm>
            <a:off x="8998782" y="3559176"/>
            <a:ext cx="6386400" cy="4533900"/>
          </a:xfrm>
          <a:prstGeom prst="rect">
            <a:avLst/>
          </a:prstGeom>
          <a:noFill/>
          <a:ln>
            <a:noFill/>
          </a:ln>
        </p:spPr>
      </p:sp>
      <p:sp>
        <p:nvSpPr>
          <p:cNvPr id="383" name="Google Shape;383;p132"/>
          <p:cNvSpPr/>
          <p:nvPr>
            <p:ph idx="3" type="pic"/>
          </p:nvPr>
        </p:nvSpPr>
        <p:spPr>
          <a:xfrm>
            <a:off x="15613759" y="3559176"/>
            <a:ext cx="6430800" cy="4533900"/>
          </a:xfrm>
          <a:prstGeom prst="rect">
            <a:avLst/>
          </a:prstGeom>
          <a:noFill/>
          <a:ln>
            <a:noFill/>
          </a:ln>
        </p:spPr>
      </p:sp>
      <p:sp>
        <p:nvSpPr>
          <p:cNvPr id="384" name="Google Shape;384;p132"/>
          <p:cNvSpPr/>
          <p:nvPr>
            <p:ph idx="4" type="pic"/>
          </p:nvPr>
        </p:nvSpPr>
        <p:spPr>
          <a:xfrm>
            <a:off x="2419586" y="3590935"/>
            <a:ext cx="6401400" cy="4502100"/>
          </a:xfrm>
          <a:prstGeom prst="rect">
            <a:avLst/>
          </a:prstGeom>
          <a:noFill/>
          <a:ln>
            <a:noFill/>
          </a:ln>
        </p:spPr>
      </p:sp>
      <p:sp>
        <p:nvSpPr>
          <p:cNvPr id="385" name="Google Shape;385;p13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2">
  <p:cSld name="Portfolio-2">
    <p:spTree>
      <p:nvGrpSpPr>
        <p:cNvPr id="386" name="Shape 386"/>
        <p:cNvGrpSpPr/>
        <p:nvPr/>
      </p:nvGrpSpPr>
      <p:grpSpPr>
        <a:xfrm>
          <a:off x="0" y="0"/>
          <a:ext cx="0" cy="0"/>
          <a:chOff x="0" y="0"/>
          <a:chExt cx="0" cy="0"/>
        </a:xfrm>
      </p:grpSpPr>
      <p:sp>
        <p:nvSpPr>
          <p:cNvPr id="387" name="Google Shape;387;p133"/>
          <p:cNvSpPr/>
          <p:nvPr>
            <p:ph idx="2" type="pic"/>
          </p:nvPr>
        </p:nvSpPr>
        <p:spPr>
          <a:xfrm>
            <a:off x="7569340" y="3250799"/>
            <a:ext cx="4633500" cy="4630500"/>
          </a:xfrm>
          <a:prstGeom prst="rect">
            <a:avLst/>
          </a:prstGeom>
          <a:noFill/>
          <a:ln>
            <a:noFill/>
          </a:ln>
        </p:spPr>
      </p:sp>
      <p:sp>
        <p:nvSpPr>
          <p:cNvPr id="388" name="Google Shape;388;p133"/>
          <p:cNvSpPr/>
          <p:nvPr>
            <p:ph idx="3" type="pic"/>
          </p:nvPr>
        </p:nvSpPr>
        <p:spPr>
          <a:xfrm>
            <a:off x="12336222" y="3228518"/>
            <a:ext cx="9387900" cy="9268500"/>
          </a:xfrm>
          <a:prstGeom prst="rect">
            <a:avLst/>
          </a:prstGeom>
          <a:noFill/>
          <a:ln>
            <a:noFill/>
          </a:ln>
        </p:spPr>
      </p:sp>
      <p:sp>
        <p:nvSpPr>
          <p:cNvPr id="389" name="Google Shape;389;p133"/>
          <p:cNvSpPr/>
          <p:nvPr>
            <p:ph idx="4" type="pic"/>
          </p:nvPr>
        </p:nvSpPr>
        <p:spPr>
          <a:xfrm>
            <a:off x="2794657" y="7866532"/>
            <a:ext cx="4633500" cy="4630500"/>
          </a:xfrm>
          <a:prstGeom prst="rect">
            <a:avLst/>
          </a:prstGeom>
          <a:noFill/>
          <a:ln>
            <a:noFill/>
          </a:ln>
        </p:spPr>
      </p:sp>
      <p:sp>
        <p:nvSpPr>
          <p:cNvPr id="390" name="Google Shape;390;p13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3">
  <p:cSld name="Portfolio-3">
    <p:spTree>
      <p:nvGrpSpPr>
        <p:cNvPr id="391" name="Shape 391"/>
        <p:cNvGrpSpPr/>
        <p:nvPr/>
      </p:nvGrpSpPr>
      <p:grpSpPr>
        <a:xfrm>
          <a:off x="0" y="0"/>
          <a:ext cx="0" cy="0"/>
          <a:chOff x="0" y="0"/>
          <a:chExt cx="0" cy="0"/>
        </a:xfrm>
      </p:grpSpPr>
      <p:sp>
        <p:nvSpPr>
          <p:cNvPr id="392" name="Google Shape;392;p134"/>
          <p:cNvSpPr/>
          <p:nvPr>
            <p:ph idx="2" type="pic"/>
          </p:nvPr>
        </p:nvSpPr>
        <p:spPr>
          <a:xfrm>
            <a:off x="2843024" y="3295358"/>
            <a:ext cx="4633500" cy="4630500"/>
          </a:xfrm>
          <a:prstGeom prst="rect">
            <a:avLst/>
          </a:prstGeom>
          <a:noFill/>
          <a:ln>
            <a:noFill/>
          </a:ln>
        </p:spPr>
      </p:sp>
      <p:sp>
        <p:nvSpPr>
          <p:cNvPr id="393" name="Google Shape;393;p134"/>
          <p:cNvSpPr/>
          <p:nvPr>
            <p:ph idx="3" type="pic"/>
          </p:nvPr>
        </p:nvSpPr>
        <p:spPr>
          <a:xfrm>
            <a:off x="12223109" y="3295358"/>
            <a:ext cx="4633500" cy="4630500"/>
          </a:xfrm>
          <a:prstGeom prst="rect">
            <a:avLst/>
          </a:prstGeom>
          <a:noFill/>
          <a:ln>
            <a:noFill/>
          </a:ln>
        </p:spPr>
      </p:sp>
      <p:sp>
        <p:nvSpPr>
          <p:cNvPr id="394" name="Google Shape;394;p134"/>
          <p:cNvSpPr/>
          <p:nvPr>
            <p:ph idx="4" type="pic"/>
          </p:nvPr>
        </p:nvSpPr>
        <p:spPr>
          <a:xfrm>
            <a:off x="2843024" y="7922975"/>
            <a:ext cx="4633500" cy="4630500"/>
          </a:xfrm>
          <a:prstGeom prst="rect">
            <a:avLst/>
          </a:prstGeom>
          <a:noFill/>
          <a:ln>
            <a:noFill/>
          </a:ln>
        </p:spPr>
      </p:sp>
      <p:sp>
        <p:nvSpPr>
          <p:cNvPr id="395" name="Google Shape;395;p134"/>
          <p:cNvSpPr/>
          <p:nvPr>
            <p:ph idx="5" type="pic"/>
          </p:nvPr>
        </p:nvSpPr>
        <p:spPr>
          <a:xfrm>
            <a:off x="12223109" y="7922975"/>
            <a:ext cx="4633500" cy="4630500"/>
          </a:xfrm>
          <a:prstGeom prst="rect">
            <a:avLst/>
          </a:prstGeom>
          <a:noFill/>
          <a:ln>
            <a:noFill/>
          </a:ln>
        </p:spPr>
      </p:sp>
      <p:sp>
        <p:nvSpPr>
          <p:cNvPr id="396" name="Google Shape;396;p13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4">
  <p:cSld name="Portfolio-4">
    <p:spTree>
      <p:nvGrpSpPr>
        <p:cNvPr id="397" name="Shape 397"/>
        <p:cNvGrpSpPr/>
        <p:nvPr/>
      </p:nvGrpSpPr>
      <p:grpSpPr>
        <a:xfrm>
          <a:off x="0" y="0"/>
          <a:ext cx="0" cy="0"/>
          <a:chOff x="0" y="0"/>
          <a:chExt cx="0" cy="0"/>
        </a:xfrm>
      </p:grpSpPr>
      <p:sp>
        <p:nvSpPr>
          <p:cNvPr id="398" name="Google Shape;398;p135"/>
          <p:cNvSpPr/>
          <p:nvPr>
            <p:ph idx="2" type="pic"/>
          </p:nvPr>
        </p:nvSpPr>
        <p:spPr>
          <a:xfrm>
            <a:off x="2506134" y="2866203"/>
            <a:ext cx="4790100" cy="4791600"/>
          </a:xfrm>
          <a:prstGeom prst="rect">
            <a:avLst/>
          </a:prstGeom>
          <a:noFill/>
          <a:ln>
            <a:noFill/>
          </a:ln>
        </p:spPr>
      </p:sp>
      <p:sp>
        <p:nvSpPr>
          <p:cNvPr id="399" name="Google Shape;399;p135"/>
          <p:cNvSpPr/>
          <p:nvPr>
            <p:ph idx="3" type="pic"/>
          </p:nvPr>
        </p:nvSpPr>
        <p:spPr>
          <a:xfrm>
            <a:off x="7309039" y="2855225"/>
            <a:ext cx="4790100" cy="4791600"/>
          </a:xfrm>
          <a:prstGeom prst="rect">
            <a:avLst/>
          </a:prstGeom>
          <a:noFill/>
          <a:ln>
            <a:noFill/>
          </a:ln>
        </p:spPr>
      </p:sp>
      <p:sp>
        <p:nvSpPr>
          <p:cNvPr id="400" name="Google Shape;400;p135"/>
          <p:cNvSpPr/>
          <p:nvPr>
            <p:ph idx="4" type="pic"/>
          </p:nvPr>
        </p:nvSpPr>
        <p:spPr>
          <a:xfrm>
            <a:off x="12111945" y="2855225"/>
            <a:ext cx="4790100" cy="4791600"/>
          </a:xfrm>
          <a:prstGeom prst="rect">
            <a:avLst/>
          </a:prstGeom>
          <a:noFill/>
          <a:ln>
            <a:noFill/>
          </a:ln>
        </p:spPr>
      </p:sp>
      <p:sp>
        <p:nvSpPr>
          <p:cNvPr id="401" name="Google Shape;401;p135"/>
          <p:cNvSpPr/>
          <p:nvPr>
            <p:ph idx="5" type="pic"/>
          </p:nvPr>
        </p:nvSpPr>
        <p:spPr>
          <a:xfrm>
            <a:off x="16914850" y="2855225"/>
            <a:ext cx="4790100" cy="4791600"/>
          </a:xfrm>
          <a:prstGeom prst="rect">
            <a:avLst/>
          </a:prstGeom>
          <a:noFill/>
          <a:ln>
            <a:noFill/>
          </a:ln>
        </p:spPr>
      </p:sp>
      <p:sp>
        <p:nvSpPr>
          <p:cNvPr id="402" name="Google Shape;402;p135"/>
          <p:cNvSpPr/>
          <p:nvPr>
            <p:ph idx="6" type="pic"/>
          </p:nvPr>
        </p:nvSpPr>
        <p:spPr>
          <a:xfrm>
            <a:off x="2506134" y="7667443"/>
            <a:ext cx="4790100" cy="4791600"/>
          </a:xfrm>
          <a:prstGeom prst="rect">
            <a:avLst/>
          </a:prstGeom>
          <a:noFill/>
          <a:ln>
            <a:noFill/>
          </a:ln>
        </p:spPr>
      </p:sp>
      <p:sp>
        <p:nvSpPr>
          <p:cNvPr id="403" name="Google Shape;403;p135"/>
          <p:cNvSpPr/>
          <p:nvPr>
            <p:ph idx="7" type="pic"/>
          </p:nvPr>
        </p:nvSpPr>
        <p:spPr>
          <a:xfrm>
            <a:off x="7309039" y="7679556"/>
            <a:ext cx="4790100" cy="4791600"/>
          </a:xfrm>
          <a:prstGeom prst="rect">
            <a:avLst/>
          </a:prstGeom>
          <a:noFill/>
          <a:ln>
            <a:noFill/>
          </a:ln>
        </p:spPr>
      </p:sp>
      <p:sp>
        <p:nvSpPr>
          <p:cNvPr id="404" name="Google Shape;404;p135"/>
          <p:cNvSpPr/>
          <p:nvPr>
            <p:ph idx="8" type="pic"/>
          </p:nvPr>
        </p:nvSpPr>
        <p:spPr>
          <a:xfrm>
            <a:off x="12111945" y="7679556"/>
            <a:ext cx="4790100" cy="4791600"/>
          </a:xfrm>
          <a:prstGeom prst="rect">
            <a:avLst/>
          </a:prstGeom>
          <a:noFill/>
          <a:ln>
            <a:noFill/>
          </a:ln>
        </p:spPr>
      </p:sp>
      <p:sp>
        <p:nvSpPr>
          <p:cNvPr id="405" name="Google Shape;405;p135"/>
          <p:cNvSpPr/>
          <p:nvPr>
            <p:ph idx="9" type="pic"/>
          </p:nvPr>
        </p:nvSpPr>
        <p:spPr>
          <a:xfrm>
            <a:off x="16914850" y="7679556"/>
            <a:ext cx="4790100" cy="4791600"/>
          </a:xfrm>
          <a:prstGeom prst="rect">
            <a:avLst/>
          </a:prstGeom>
          <a:noFill/>
          <a:ln>
            <a:noFill/>
          </a:ln>
        </p:spPr>
      </p:sp>
      <p:sp>
        <p:nvSpPr>
          <p:cNvPr id="406" name="Google Shape;406;p13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5">
  <p:cSld name="Portfolio-5">
    <p:spTree>
      <p:nvGrpSpPr>
        <p:cNvPr id="407" name="Shape 407"/>
        <p:cNvGrpSpPr/>
        <p:nvPr/>
      </p:nvGrpSpPr>
      <p:grpSpPr>
        <a:xfrm>
          <a:off x="0" y="0"/>
          <a:ext cx="0" cy="0"/>
          <a:chOff x="0" y="0"/>
          <a:chExt cx="0" cy="0"/>
        </a:xfrm>
      </p:grpSpPr>
      <p:sp>
        <p:nvSpPr>
          <p:cNvPr id="408" name="Google Shape;408;p136"/>
          <p:cNvSpPr/>
          <p:nvPr>
            <p:ph idx="2" type="pic"/>
          </p:nvPr>
        </p:nvSpPr>
        <p:spPr>
          <a:xfrm>
            <a:off x="3622221" y="3447128"/>
            <a:ext cx="4714800" cy="4711800"/>
          </a:xfrm>
          <a:prstGeom prst="ellipse">
            <a:avLst/>
          </a:prstGeom>
          <a:noFill/>
          <a:ln>
            <a:noFill/>
          </a:ln>
        </p:spPr>
      </p:sp>
      <p:sp>
        <p:nvSpPr>
          <p:cNvPr id="409" name="Google Shape;409;p136"/>
          <p:cNvSpPr/>
          <p:nvPr>
            <p:ph idx="3" type="pic"/>
          </p:nvPr>
        </p:nvSpPr>
        <p:spPr>
          <a:xfrm>
            <a:off x="9828245" y="3447128"/>
            <a:ext cx="4714800" cy="4711800"/>
          </a:xfrm>
          <a:prstGeom prst="ellipse">
            <a:avLst/>
          </a:prstGeom>
          <a:noFill/>
          <a:ln>
            <a:noFill/>
          </a:ln>
        </p:spPr>
      </p:sp>
      <p:sp>
        <p:nvSpPr>
          <p:cNvPr id="410" name="Google Shape;410;p136"/>
          <p:cNvSpPr/>
          <p:nvPr>
            <p:ph idx="4" type="pic"/>
          </p:nvPr>
        </p:nvSpPr>
        <p:spPr>
          <a:xfrm>
            <a:off x="16034269" y="3447128"/>
            <a:ext cx="4714800" cy="4711800"/>
          </a:xfrm>
          <a:prstGeom prst="ellipse">
            <a:avLst/>
          </a:prstGeom>
          <a:noFill/>
          <a:ln>
            <a:noFill/>
          </a:ln>
        </p:spPr>
      </p:sp>
      <p:sp>
        <p:nvSpPr>
          <p:cNvPr id="411" name="Google Shape;411;p136"/>
          <p:cNvSpPr/>
          <p:nvPr>
            <p:ph idx="5" type="pic"/>
          </p:nvPr>
        </p:nvSpPr>
        <p:spPr>
          <a:xfrm>
            <a:off x="6814534" y="7672403"/>
            <a:ext cx="4714800" cy="4711800"/>
          </a:xfrm>
          <a:prstGeom prst="ellipse">
            <a:avLst/>
          </a:prstGeom>
          <a:noFill/>
          <a:ln>
            <a:noFill/>
          </a:ln>
        </p:spPr>
      </p:sp>
      <p:sp>
        <p:nvSpPr>
          <p:cNvPr id="412" name="Google Shape;412;p136"/>
          <p:cNvSpPr/>
          <p:nvPr>
            <p:ph idx="6" type="pic"/>
          </p:nvPr>
        </p:nvSpPr>
        <p:spPr>
          <a:xfrm>
            <a:off x="13020557" y="7672403"/>
            <a:ext cx="4714800" cy="4711800"/>
          </a:xfrm>
          <a:prstGeom prst="ellipse">
            <a:avLst/>
          </a:prstGeom>
          <a:noFill/>
          <a:ln>
            <a:noFill/>
          </a:ln>
        </p:spPr>
      </p:sp>
      <p:sp>
        <p:nvSpPr>
          <p:cNvPr id="413" name="Google Shape;413;p13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6">
  <p:cSld name="portfolio-6">
    <p:spTree>
      <p:nvGrpSpPr>
        <p:cNvPr id="414" name="Shape 414"/>
        <p:cNvGrpSpPr/>
        <p:nvPr/>
      </p:nvGrpSpPr>
      <p:grpSpPr>
        <a:xfrm>
          <a:off x="0" y="0"/>
          <a:ext cx="0" cy="0"/>
          <a:chOff x="0" y="0"/>
          <a:chExt cx="0" cy="0"/>
        </a:xfrm>
      </p:grpSpPr>
      <p:sp>
        <p:nvSpPr>
          <p:cNvPr id="415" name="Google Shape;415;p137"/>
          <p:cNvSpPr/>
          <p:nvPr>
            <p:ph idx="2" type="pic"/>
          </p:nvPr>
        </p:nvSpPr>
        <p:spPr>
          <a:xfrm>
            <a:off x="13649077" y="3786898"/>
            <a:ext cx="4293600" cy="7158300"/>
          </a:xfrm>
          <a:prstGeom prst="rect">
            <a:avLst/>
          </a:prstGeom>
          <a:noFill/>
          <a:ln>
            <a:noFill/>
          </a:ln>
        </p:spPr>
      </p:sp>
      <p:sp>
        <p:nvSpPr>
          <p:cNvPr id="416" name="Google Shape;416;p137"/>
          <p:cNvSpPr/>
          <p:nvPr>
            <p:ph idx="3" type="pic"/>
          </p:nvPr>
        </p:nvSpPr>
        <p:spPr>
          <a:xfrm>
            <a:off x="9170682" y="3786898"/>
            <a:ext cx="4293600" cy="7158300"/>
          </a:xfrm>
          <a:prstGeom prst="rect">
            <a:avLst/>
          </a:prstGeom>
          <a:noFill/>
          <a:ln>
            <a:noFill/>
          </a:ln>
        </p:spPr>
      </p:sp>
      <p:sp>
        <p:nvSpPr>
          <p:cNvPr id="417" name="Google Shape;417;p137"/>
          <p:cNvSpPr/>
          <p:nvPr>
            <p:ph idx="4" type="pic"/>
          </p:nvPr>
        </p:nvSpPr>
        <p:spPr>
          <a:xfrm>
            <a:off x="18127470" y="3786898"/>
            <a:ext cx="4293600" cy="7158300"/>
          </a:xfrm>
          <a:prstGeom prst="rect">
            <a:avLst/>
          </a:prstGeom>
          <a:noFill/>
          <a:ln>
            <a:noFill/>
          </a:ln>
        </p:spPr>
      </p:sp>
      <p:sp>
        <p:nvSpPr>
          <p:cNvPr id="418" name="Google Shape;418;p13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folio-7">
  <p:cSld name="portfolio-7">
    <p:spTree>
      <p:nvGrpSpPr>
        <p:cNvPr id="419" name="Shape 419"/>
        <p:cNvGrpSpPr/>
        <p:nvPr/>
      </p:nvGrpSpPr>
      <p:grpSpPr>
        <a:xfrm>
          <a:off x="0" y="0"/>
          <a:ext cx="0" cy="0"/>
          <a:chOff x="0" y="0"/>
          <a:chExt cx="0" cy="0"/>
        </a:xfrm>
      </p:grpSpPr>
      <p:sp>
        <p:nvSpPr>
          <p:cNvPr id="420" name="Google Shape;420;p138"/>
          <p:cNvSpPr/>
          <p:nvPr>
            <p:ph idx="2" type="pic"/>
          </p:nvPr>
        </p:nvSpPr>
        <p:spPr>
          <a:xfrm>
            <a:off x="1675109" y="4881389"/>
            <a:ext cx="8127300" cy="7649400"/>
          </a:xfrm>
          <a:prstGeom prst="rect">
            <a:avLst/>
          </a:prstGeom>
          <a:noFill/>
          <a:ln>
            <a:noFill/>
          </a:ln>
        </p:spPr>
      </p:sp>
      <p:sp>
        <p:nvSpPr>
          <p:cNvPr id="421" name="Google Shape;421;p138"/>
          <p:cNvSpPr/>
          <p:nvPr>
            <p:ph idx="3" type="pic"/>
          </p:nvPr>
        </p:nvSpPr>
        <p:spPr>
          <a:xfrm>
            <a:off x="9793802" y="8706027"/>
            <a:ext cx="4287900" cy="3824700"/>
          </a:xfrm>
          <a:prstGeom prst="rect">
            <a:avLst/>
          </a:prstGeom>
          <a:noFill/>
          <a:ln>
            <a:noFill/>
          </a:ln>
        </p:spPr>
      </p:sp>
      <p:sp>
        <p:nvSpPr>
          <p:cNvPr id="422" name="Google Shape;422;p138"/>
          <p:cNvSpPr/>
          <p:nvPr>
            <p:ph idx="4" type="pic"/>
          </p:nvPr>
        </p:nvSpPr>
        <p:spPr>
          <a:xfrm>
            <a:off x="14062556" y="8706027"/>
            <a:ext cx="4287900" cy="3824700"/>
          </a:xfrm>
          <a:prstGeom prst="rect">
            <a:avLst/>
          </a:prstGeom>
          <a:noFill/>
          <a:ln>
            <a:noFill/>
          </a:ln>
        </p:spPr>
      </p:sp>
      <p:sp>
        <p:nvSpPr>
          <p:cNvPr id="423" name="Google Shape;423;p138"/>
          <p:cNvSpPr/>
          <p:nvPr>
            <p:ph idx="5" type="pic"/>
          </p:nvPr>
        </p:nvSpPr>
        <p:spPr>
          <a:xfrm>
            <a:off x="18318769" y="8706027"/>
            <a:ext cx="4287900" cy="3824700"/>
          </a:xfrm>
          <a:prstGeom prst="rect">
            <a:avLst/>
          </a:prstGeom>
          <a:noFill/>
          <a:ln>
            <a:noFill/>
          </a:ln>
        </p:spPr>
      </p:sp>
      <p:sp>
        <p:nvSpPr>
          <p:cNvPr id="424" name="Google Shape;424;p13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ur Objectives 2">
  <p:cSld name="Our Objectives 2">
    <p:spTree>
      <p:nvGrpSpPr>
        <p:cNvPr id="425" name="Shape 425"/>
        <p:cNvGrpSpPr/>
        <p:nvPr/>
      </p:nvGrpSpPr>
      <p:grpSpPr>
        <a:xfrm>
          <a:off x="0" y="0"/>
          <a:ext cx="0" cy="0"/>
          <a:chOff x="0" y="0"/>
          <a:chExt cx="0" cy="0"/>
        </a:xfrm>
      </p:grpSpPr>
      <p:sp>
        <p:nvSpPr>
          <p:cNvPr id="426" name="Google Shape;426;p139"/>
          <p:cNvSpPr/>
          <p:nvPr>
            <p:ph idx="2" type="pic"/>
          </p:nvPr>
        </p:nvSpPr>
        <p:spPr>
          <a:xfrm>
            <a:off x="0" y="0"/>
            <a:ext cx="11905200" cy="13716000"/>
          </a:xfrm>
          <a:prstGeom prst="rect">
            <a:avLst/>
          </a:prstGeom>
          <a:noFill/>
          <a:ln>
            <a:noFill/>
          </a:ln>
        </p:spPr>
      </p:sp>
      <p:sp>
        <p:nvSpPr>
          <p:cNvPr id="427" name="Google Shape;427;p13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3200" u="none" cap="none" strike="noStrike">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4">
    <p:spTree>
      <p:nvGrpSpPr>
        <p:cNvPr id="59" name="Shape 59"/>
        <p:cNvGrpSpPr/>
        <p:nvPr/>
      </p:nvGrpSpPr>
      <p:grpSpPr>
        <a:xfrm>
          <a:off x="0" y="0"/>
          <a:ext cx="0" cy="0"/>
          <a:chOff x="0" y="0"/>
          <a:chExt cx="0" cy="0"/>
        </a:xfrm>
      </p:grpSpPr>
      <p:sp>
        <p:nvSpPr>
          <p:cNvPr id="60" name="Google Shape;60;p100"/>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61" name="Google Shape;61;p100"/>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428" name="Shape 428"/>
        <p:cNvGrpSpPr/>
        <p:nvPr/>
      </p:nvGrpSpPr>
      <p:grpSpPr>
        <a:xfrm>
          <a:off x="0" y="0"/>
          <a:ext cx="0" cy="0"/>
          <a:chOff x="0" y="0"/>
          <a:chExt cx="0" cy="0"/>
        </a:xfrm>
      </p:grpSpPr>
      <p:sp>
        <p:nvSpPr>
          <p:cNvPr id="429" name="Google Shape;429;p140"/>
          <p:cNvSpPr txBox="1"/>
          <p:nvPr>
            <p:ph type="ctrTitle"/>
          </p:nvPr>
        </p:nvSpPr>
        <p:spPr>
          <a:xfrm>
            <a:off x="1828324" y="4222246"/>
            <a:ext cx="20721000" cy="3092700"/>
          </a:xfrm>
          <a:prstGeom prst="rect">
            <a:avLst/>
          </a:prstGeom>
          <a:noFill/>
          <a:ln>
            <a:noFill/>
          </a:ln>
        </p:spPr>
        <p:txBody>
          <a:bodyPr anchorCtr="0" anchor="ctr" bIns="91425" lIns="91425" spcFirstLastPara="1" rIns="91425" wrap="square" tIns="91425">
            <a:noAutofit/>
          </a:bodyPr>
          <a:lstStyle>
            <a:lvl1pPr lvl="0" algn="ctr">
              <a:lnSpc>
                <a:spcPct val="90000"/>
              </a:lnSpc>
              <a:spcBef>
                <a:spcPts val="0"/>
              </a:spcBef>
              <a:spcAft>
                <a:spcPts val="0"/>
              </a:spcAft>
              <a:buSzPts val="12800"/>
              <a:buNone/>
              <a:defRPr sz="12800"/>
            </a:lvl1pPr>
            <a:lvl2pPr lvl="1" algn="ctr">
              <a:lnSpc>
                <a:spcPct val="100000"/>
              </a:lnSpc>
              <a:spcBef>
                <a:spcPts val="0"/>
              </a:spcBef>
              <a:spcAft>
                <a:spcPts val="0"/>
              </a:spcAft>
              <a:buSzPts val="12800"/>
              <a:buNone/>
              <a:defRPr sz="12800"/>
            </a:lvl2pPr>
            <a:lvl3pPr lvl="2" algn="ctr">
              <a:lnSpc>
                <a:spcPct val="100000"/>
              </a:lnSpc>
              <a:spcBef>
                <a:spcPts val="0"/>
              </a:spcBef>
              <a:spcAft>
                <a:spcPts val="0"/>
              </a:spcAft>
              <a:buSzPts val="12800"/>
              <a:buNone/>
              <a:defRPr sz="12800"/>
            </a:lvl3pPr>
            <a:lvl4pPr lvl="3" algn="ctr">
              <a:lnSpc>
                <a:spcPct val="100000"/>
              </a:lnSpc>
              <a:spcBef>
                <a:spcPts val="0"/>
              </a:spcBef>
              <a:spcAft>
                <a:spcPts val="0"/>
              </a:spcAft>
              <a:buSzPts val="12800"/>
              <a:buNone/>
              <a:defRPr sz="12800"/>
            </a:lvl4pPr>
            <a:lvl5pPr lvl="4" algn="ctr">
              <a:lnSpc>
                <a:spcPct val="100000"/>
              </a:lnSpc>
              <a:spcBef>
                <a:spcPts val="0"/>
              </a:spcBef>
              <a:spcAft>
                <a:spcPts val="0"/>
              </a:spcAft>
              <a:buSzPts val="12800"/>
              <a:buNone/>
              <a:defRPr sz="12800"/>
            </a:lvl5pPr>
            <a:lvl6pPr lvl="5" algn="ctr">
              <a:lnSpc>
                <a:spcPct val="100000"/>
              </a:lnSpc>
              <a:spcBef>
                <a:spcPts val="0"/>
              </a:spcBef>
              <a:spcAft>
                <a:spcPts val="0"/>
              </a:spcAft>
              <a:buSzPts val="12800"/>
              <a:buNone/>
              <a:defRPr sz="12800"/>
            </a:lvl6pPr>
            <a:lvl7pPr lvl="6" algn="ctr">
              <a:lnSpc>
                <a:spcPct val="100000"/>
              </a:lnSpc>
              <a:spcBef>
                <a:spcPts val="0"/>
              </a:spcBef>
              <a:spcAft>
                <a:spcPts val="0"/>
              </a:spcAft>
              <a:buSzPts val="12800"/>
              <a:buNone/>
              <a:defRPr sz="12800"/>
            </a:lvl7pPr>
            <a:lvl8pPr lvl="7" algn="ctr">
              <a:lnSpc>
                <a:spcPct val="100000"/>
              </a:lnSpc>
              <a:spcBef>
                <a:spcPts val="0"/>
              </a:spcBef>
              <a:spcAft>
                <a:spcPts val="0"/>
              </a:spcAft>
              <a:buSzPts val="12800"/>
              <a:buNone/>
              <a:defRPr sz="12800"/>
            </a:lvl8pPr>
            <a:lvl9pPr lvl="8" algn="ctr">
              <a:lnSpc>
                <a:spcPct val="100000"/>
              </a:lnSpc>
              <a:spcBef>
                <a:spcPts val="0"/>
              </a:spcBef>
              <a:spcAft>
                <a:spcPts val="0"/>
              </a:spcAft>
              <a:buSzPts val="12800"/>
              <a:buNone/>
              <a:defRPr sz="12800"/>
            </a:lvl9pPr>
          </a:lstStyle>
          <a:p/>
        </p:txBody>
      </p:sp>
      <p:sp>
        <p:nvSpPr>
          <p:cNvPr id="430" name="Google Shape;430;p140"/>
          <p:cNvSpPr txBox="1"/>
          <p:nvPr>
            <p:ph idx="1" type="subTitle"/>
          </p:nvPr>
        </p:nvSpPr>
        <p:spPr>
          <a:xfrm>
            <a:off x="1828324" y="7573476"/>
            <a:ext cx="20721000" cy="2092800"/>
          </a:xfrm>
          <a:prstGeom prst="rect">
            <a:avLst/>
          </a:prstGeom>
          <a:noFill/>
          <a:ln>
            <a:noFill/>
          </a:ln>
        </p:spPr>
        <p:txBody>
          <a:bodyPr anchorCtr="0" anchor="t" bIns="91425" lIns="91425" spcFirstLastPara="1" rIns="91425" wrap="square" tIns="91425">
            <a:noAutofit/>
          </a:bodyPr>
          <a:lstStyle>
            <a:lvl1pPr lvl="0" algn="ctr">
              <a:lnSpc>
                <a:spcPct val="90000"/>
              </a:lnSpc>
              <a:spcBef>
                <a:spcPts val="0"/>
              </a:spcBef>
              <a:spcAft>
                <a:spcPts val="0"/>
              </a:spcAft>
              <a:buClr>
                <a:schemeClr val="dk2"/>
              </a:buClr>
              <a:buSzPts val="4800"/>
              <a:buNone/>
              <a:defRPr>
                <a:solidFill>
                  <a:schemeClr val="dk2"/>
                </a:solidFill>
              </a:defRPr>
            </a:lvl1pPr>
            <a:lvl2pPr lvl="1" algn="ctr">
              <a:lnSpc>
                <a:spcPct val="90000"/>
              </a:lnSpc>
              <a:spcBef>
                <a:spcPts val="0"/>
              </a:spcBef>
              <a:spcAft>
                <a:spcPts val="0"/>
              </a:spcAft>
              <a:buClr>
                <a:schemeClr val="dk2"/>
              </a:buClr>
              <a:buSzPts val="8000"/>
              <a:buNone/>
              <a:defRPr sz="8000">
                <a:solidFill>
                  <a:schemeClr val="dk2"/>
                </a:solidFill>
              </a:defRPr>
            </a:lvl2pPr>
            <a:lvl3pPr lvl="2" algn="ctr">
              <a:lnSpc>
                <a:spcPct val="90000"/>
              </a:lnSpc>
              <a:spcBef>
                <a:spcPts val="0"/>
              </a:spcBef>
              <a:spcAft>
                <a:spcPts val="0"/>
              </a:spcAft>
              <a:buClr>
                <a:schemeClr val="dk2"/>
              </a:buClr>
              <a:buSzPts val="8000"/>
              <a:buNone/>
              <a:defRPr sz="8000">
                <a:solidFill>
                  <a:schemeClr val="dk2"/>
                </a:solidFill>
              </a:defRPr>
            </a:lvl3pPr>
            <a:lvl4pPr lvl="3" algn="ctr">
              <a:lnSpc>
                <a:spcPct val="90000"/>
              </a:lnSpc>
              <a:spcBef>
                <a:spcPts val="0"/>
              </a:spcBef>
              <a:spcAft>
                <a:spcPts val="0"/>
              </a:spcAft>
              <a:buClr>
                <a:schemeClr val="dk2"/>
              </a:buClr>
              <a:buSzPts val="8000"/>
              <a:buNone/>
              <a:defRPr sz="8000">
                <a:solidFill>
                  <a:schemeClr val="dk2"/>
                </a:solidFill>
              </a:defRPr>
            </a:lvl4pPr>
            <a:lvl5pPr lvl="4" algn="ctr">
              <a:lnSpc>
                <a:spcPct val="90000"/>
              </a:lnSpc>
              <a:spcBef>
                <a:spcPts val="0"/>
              </a:spcBef>
              <a:spcAft>
                <a:spcPts val="0"/>
              </a:spcAft>
              <a:buClr>
                <a:schemeClr val="dk2"/>
              </a:buClr>
              <a:buSzPts val="8000"/>
              <a:buNone/>
              <a:defRPr sz="8000">
                <a:solidFill>
                  <a:schemeClr val="dk2"/>
                </a:solidFill>
              </a:defRPr>
            </a:lvl5pPr>
            <a:lvl6pPr lvl="5" algn="ctr">
              <a:lnSpc>
                <a:spcPct val="90000"/>
              </a:lnSpc>
              <a:spcBef>
                <a:spcPts val="0"/>
              </a:spcBef>
              <a:spcAft>
                <a:spcPts val="0"/>
              </a:spcAft>
              <a:buClr>
                <a:schemeClr val="dk2"/>
              </a:buClr>
              <a:buSzPts val="8000"/>
              <a:buNone/>
              <a:defRPr sz="8000">
                <a:solidFill>
                  <a:schemeClr val="dk2"/>
                </a:solidFill>
              </a:defRPr>
            </a:lvl6pPr>
            <a:lvl7pPr lvl="6" algn="ctr">
              <a:lnSpc>
                <a:spcPct val="90000"/>
              </a:lnSpc>
              <a:spcBef>
                <a:spcPts val="0"/>
              </a:spcBef>
              <a:spcAft>
                <a:spcPts val="0"/>
              </a:spcAft>
              <a:buClr>
                <a:schemeClr val="dk2"/>
              </a:buClr>
              <a:buSzPts val="8000"/>
              <a:buNone/>
              <a:defRPr sz="8000">
                <a:solidFill>
                  <a:schemeClr val="dk2"/>
                </a:solidFill>
              </a:defRPr>
            </a:lvl7pPr>
            <a:lvl8pPr lvl="7" algn="ctr">
              <a:lnSpc>
                <a:spcPct val="90000"/>
              </a:lnSpc>
              <a:spcBef>
                <a:spcPts val="0"/>
              </a:spcBef>
              <a:spcAft>
                <a:spcPts val="0"/>
              </a:spcAft>
              <a:buClr>
                <a:schemeClr val="dk2"/>
              </a:buClr>
              <a:buSzPts val="8000"/>
              <a:buNone/>
              <a:defRPr sz="8000">
                <a:solidFill>
                  <a:schemeClr val="dk2"/>
                </a:solidFill>
              </a:defRPr>
            </a:lvl8pPr>
            <a:lvl9pPr lvl="8" algn="ctr">
              <a:lnSpc>
                <a:spcPct val="90000"/>
              </a:lnSpc>
              <a:spcBef>
                <a:spcPts val="0"/>
              </a:spcBef>
              <a:spcAft>
                <a:spcPts val="0"/>
              </a:spcAft>
              <a:buClr>
                <a:schemeClr val="dk2"/>
              </a:buClr>
              <a:buSzPts val="8000"/>
              <a:buNone/>
              <a:defRPr sz="8000">
                <a:solidFill>
                  <a:schemeClr val="dk2"/>
                </a:solidFill>
              </a:defRPr>
            </a:lvl9pPr>
          </a:lstStyle>
          <a:p/>
        </p:txBody>
      </p:sp>
      <p:sp>
        <p:nvSpPr>
          <p:cNvPr id="431" name="Google Shape;431;p140"/>
          <p:cNvSpPr txBox="1"/>
          <p:nvPr>
            <p:ph idx="12" type="sldNum"/>
          </p:nvPr>
        </p:nvSpPr>
        <p:spPr>
          <a:xfrm>
            <a:off x="22812168" y="12666269"/>
            <a:ext cx="1462800" cy="1049700"/>
          </a:xfrm>
          <a:prstGeom prst="rect">
            <a:avLst/>
          </a:prstGeom>
          <a:noFill/>
          <a:ln>
            <a:noFill/>
          </a:ln>
        </p:spPr>
        <p:txBody>
          <a:bodyPr anchorCtr="0" anchor="ctr" bIns="91400" lIns="182825" spcFirstLastPara="1" rIns="182825" wrap="square" tIns="91400">
            <a:noAutofit/>
          </a:bodyPr>
          <a:lstStyle>
            <a:lvl1pPr indent="0" lvl="0"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1pPr>
            <a:lvl2pPr indent="0" lvl="1"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2pPr>
            <a:lvl3pPr indent="0" lvl="2"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3pPr>
            <a:lvl4pPr indent="0" lvl="3"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4pPr>
            <a:lvl5pPr indent="0" lvl="4"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5pPr>
            <a:lvl6pPr indent="0" lvl="5"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6pPr>
            <a:lvl7pPr indent="0" lvl="6"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7pPr>
            <a:lvl8pPr indent="0" lvl="7"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8pPr>
            <a:lvl9pPr indent="0" lvl="8" marL="0" marR="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highlight text">
  <p:cSld name="TITLE_AND_BODY_1">
    <p:spTree>
      <p:nvGrpSpPr>
        <p:cNvPr id="436" name="Shape 436"/>
        <p:cNvGrpSpPr/>
        <p:nvPr/>
      </p:nvGrpSpPr>
      <p:grpSpPr>
        <a:xfrm>
          <a:off x="0" y="0"/>
          <a:ext cx="0" cy="0"/>
          <a:chOff x="0" y="0"/>
          <a:chExt cx="0" cy="0"/>
        </a:xfrm>
      </p:grpSpPr>
      <p:sp>
        <p:nvSpPr>
          <p:cNvPr id="437" name="Google Shape;437;p58"/>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vl2pPr>
            <a:lvl3pPr lvl="2" algn="l">
              <a:lnSpc>
                <a:spcPct val="100000"/>
              </a:lnSpc>
              <a:spcBef>
                <a:spcPts val="0"/>
              </a:spcBef>
              <a:spcAft>
                <a:spcPts val="0"/>
              </a:spcAft>
              <a:buSzPts val="7500"/>
              <a:buNone/>
              <a:defRPr/>
            </a:lvl3pPr>
            <a:lvl4pPr lvl="3" algn="l">
              <a:lnSpc>
                <a:spcPct val="100000"/>
              </a:lnSpc>
              <a:spcBef>
                <a:spcPts val="0"/>
              </a:spcBef>
              <a:spcAft>
                <a:spcPts val="0"/>
              </a:spcAft>
              <a:buSzPts val="7500"/>
              <a:buNone/>
              <a:defRPr/>
            </a:lvl4pPr>
            <a:lvl5pPr lvl="4" algn="l">
              <a:lnSpc>
                <a:spcPct val="100000"/>
              </a:lnSpc>
              <a:spcBef>
                <a:spcPts val="0"/>
              </a:spcBef>
              <a:spcAft>
                <a:spcPts val="0"/>
              </a:spcAft>
              <a:buSzPts val="7500"/>
              <a:buNone/>
              <a:defRPr/>
            </a:lvl5pPr>
            <a:lvl6pPr lvl="5" algn="l">
              <a:lnSpc>
                <a:spcPct val="100000"/>
              </a:lnSpc>
              <a:spcBef>
                <a:spcPts val="0"/>
              </a:spcBef>
              <a:spcAft>
                <a:spcPts val="0"/>
              </a:spcAft>
              <a:buSzPts val="7500"/>
              <a:buNone/>
              <a:defRPr/>
            </a:lvl6pPr>
            <a:lvl7pPr lvl="6" algn="l">
              <a:lnSpc>
                <a:spcPct val="100000"/>
              </a:lnSpc>
              <a:spcBef>
                <a:spcPts val="0"/>
              </a:spcBef>
              <a:spcAft>
                <a:spcPts val="0"/>
              </a:spcAft>
              <a:buSzPts val="7500"/>
              <a:buNone/>
              <a:defRPr/>
            </a:lvl7pPr>
            <a:lvl8pPr lvl="7" algn="l">
              <a:lnSpc>
                <a:spcPct val="100000"/>
              </a:lnSpc>
              <a:spcBef>
                <a:spcPts val="0"/>
              </a:spcBef>
              <a:spcAft>
                <a:spcPts val="0"/>
              </a:spcAft>
              <a:buSzPts val="7500"/>
              <a:buNone/>
              <a:defRPr/>
            </a:lvl8pPr>
            <a:lvl9pPr lvl="8" algn="l">
              <a:lnSpc>
                <a:spcPct val="100000"/>
              </a:lnSpc>
              <a:spcBef>
                <a:spcPts val="0"/>
              </a:spcBef>
              <a:spcAft>
                <a:spcPts val="0"/>
              </a:spcAft>
              <a:buSzPts val="7500"/>
              <a:buNone/>
              <a:defRPr/>
            </a:lvl9pPr>
          </a:lstStyle>
          <a:p/>
        </p:txBody>
      </p:sp>
      <p:pic>
        <p:nvPicPr>
          <p:cNvPr id="438" name="Google Shape;438;p58"/>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39" name="Google Shape;439;p58"/>
          <p:cNvSpPr txBox="1"/>
          <p:nvPr>
            <p:ph idx="1" type="subTitle"/>
          </p:nvPr>
        </p:nvSpPr>
        <p:spPr>
          <a:xfrm>
            <a:off x="1168162" y="2420400"/>
            <a:ext cx="10541400" cy="8875200"/>
          </a:xfrm>
          <a:prstGeom prst="rect">
            <a:avLst/>
          </a:prstGeom>
          <a:noFill/>
          <a:ln>
            <a:noFill/>
          </a:ln>
        </p:spPr>
        <p:txBody>
          <a:bodyPr anchorCtr="0" anchor="t" bIns="243750" lIns="243750" spcFirstLastPara="1" rIns="243750" wrap="square" tIns="243750">
            <a:noAutofit/>
          </a:bodyPr>
          <a:lstStyle>
            <a:lvl1pPr lvl="0" algn="l">
              <a:lnSpc>
                <a:spcPct val="115000"/>
              </a:lnSpc>
              <a:spcBef>
                <a:spcPts val="0"/>
              </a:spcBef>
              <a:spcAft>
                <a:spcPts val="0"/>
              </a:spcAft>
              <a:buClr>
                <a:schemeClr val="accent1"/>
              </a:buClr>
              <a:buSzPts val="4300"/>
              <a:buFont typeface="Josefin Sans"/>
              <a:buNone/>
              <a:defRPr>
                <a:solidFill>
                  <a:schemeClr val="accent1"/>
                </a:solidFill>
                <a:latin typeface="Josefin Sans"/>
                <a:ea typeface="Josefin Sans"/>
                <a:cs typeface="Josefin Sans"/>
                <a:sym typeface="Josefin Sans"/>
              </a:defRPr>
            </a:lvl1pPr>
            <a:lvl2pPr lvl="1" algn="l">
              <a:lnSpc>
                <a:spcPct val="115000"/>
              </a:lnSpc>
              <a:spcBef>
                <a:spcPts val="4300"/>
              </a:spcBef>
              <a:spcAft>
                <a:spcPts val="0"/>
              </a:spcAft>
              <a:buSzPts val="3700"/>
              <a:buNone/>
              <a:defRPr/>
            </a:lvl2pPr>
            <a:lvl3pPr lvl="2" algn="l">
              <a:lnSpc>
                <a:spcPct val="115000"/>
              </a:lnSpc>
              <a:spcBef>
                <a:spcPts val="4300"/>
              </a:spcBef>
              <a:spcAft>
                <a:spcPts val="0"/>
              </a:spcAft>
              <a:buSzPts val="3200"/>
              <a:buNone/>
              <a:defRPr/>
            </a:lvl3pPr>
            <a:lvl4pPr lvl="3" algn="l">
              <a:lnSpc>
                <a:spcPct val="115000"/>
              </a:lnSpc>
              <a:spcBef>
                <a:spcPts val="4300"/>
              </a:spcBef>
              <a:spcAft>
                <a:spcPts val="0"/>
              </a:spcAft>
              <a:buSzPts val="3200"/>
              <a:buNone/>
              <a:defRPr/>
            </a:lvl4pPr>
            <a:lvl5pPr lvl="4" algn="l">
              <a:lnSpc>
                <a:spcPct val="115000"/>
              </a:lnSpc>
              <a:spcBef>
                <a:spcPts val="4300"/>
              </a:spcBef>
              <a:spcAft>
                <a:spcPts val="0"/>
              </a:spcAft>
              <a:buSzPts val="3200"/>
              <a:buNone/>
              <a:defRPr/>
            </a:lvl5pPr>
            <a:lvl6pPr lvl="5" algn="l">
              <a:lnSpc>
                <a:spcPct val="115000"/>
              </a:lnSpc>
              <a:spcBef>
                <a:spcPts val="4300"/>
              </a:spcBef>
              <a:spcAft>
                <a:spcPts val="0"/>
              </a:spcAft>
              <a:buSzPts val="3200"/>
              <a:buNone/>
              <a:defRPr/>
            </a:lvl6pPr>
            <a:lvl7pPr lvl="6" algn="l">
              <a:lnSpc>
                <a:spcPct val="115000"/>
              </a:lnSpc>
              <a:spcBef>
                <a:spcPts val="4300"/>
              </a:spcBef>
              <a:spcAft>
                <a:spcPts val="0"/>
              </a:spcAft>
              <a:buSzPts val="3200"/>
              <a:buNone/>
              <a:defRPr/>
            </a:lvl7pPr>
            <a:lvl8pPr lvl="7" algn="l">
              <a:lnSpc>
                <a:spcPct val="115000"/>
              </a:lnSpc>
              <a:spcBef>
                <a:spcPts val="4300"/>
              </a:spcBef>
              <a:spcAft>
                <a:spcPts val="0"/>
              </a:spcAft>
              <a:buSzPts val="3200"/>
              <a:buNone/>
              <a:defRPr/>
            </a:lvl8pPr>
            <a:lvl9pPr lvl="8" algn="l">
              <a:lnSpc>
                <a:spcPct val="115000"/>
              </a:lnSpc>
              <a:spcBef>
                <a:spcPts val="4300"/>
              </a:spcBef>
              <a:spcAft>
                <a:spcPts val="4300"/>
              </a:spcAft>
              <a:buSzPts val="3200"/>
              <a:buNone/>
              <a:defRPr/>
            </a:lvl9pPr>
          </a:lstStyle>
          <a:p/>
        </p:txBody>
      </p:sp>
      <p:sp>
        <p:nvSpPr>
          <p:cNvPr id="440" name="Google Shape;440;p58"/>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p:cSld name="TITLE_2">
    <p:spTree>
      <p:nvGrpSpPr>
        <p:cNvPr id="441" name="Shape 441"/>
        <p:cNvGrpSpPr/>
        <p:nvPr/>
      </p:nvGrpSpPr>
      <p:grpSpPr>
        <a:xfrm>
          <a:off x="0" y="0"/>
          <a:ext cx="0" cy="0"/>
          <a:chOff x="0" y="0"/>
          <a:chExt cx="0" cy="0"/>
        </a:xfrm>
      </p:grpSpPr>
      <p:sp>
        <p:nvSpPr>
          <p:cNvPr id="442" name="Google Shape;442;p141"/>
          <p:cNvSpPr/>
          <p:nvPr/>
        </p:nvSpPr>
        <p:spPr>
          <a:xfrm rot="-5400000">
            <a:off x="10566941" y="-762233"/>
            <a:ext cx="9867900" cy="17753100"/>
          </a:xfrm>
          <a:prstGeom prst="round2SameRect">
            <a:avLst>
              <a:gd fmla="val 44498" name="adj1"/>
              <a:gd fmla="val 0" name="adj2"/>
            </a:avLst>
          </a:prstGeom>
          <a:solidFill>
            <a:schemeClr val="lt2"/>
          </a:solid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43" name="Google Shape;443;p141"/>
          <p:cNvPicPr preferRelativeResize="0"/>
          <p:nvPr/>
        </p:nvPicPr>
        <p:blipFill rotWithShape="1">
          <a:blip r:embed="rId2">
            <a:alphaModFix/>
          </a:blip>
          <a:srcRect b="0" l="0" r="0" t="0"/>
          <a:stretch/>
        </p:blipFill>
        <p:spPr>
          <a:xfrm>
            <a:off x="1046305" y="10190577"/>
            <a:ext cx="2885648" cy="3321380"/>
          </a:xfrm>
          <a:prstGeom prst="rect">
            <a:avLst/>
          </a:prstGeom>
          <a:noFill/>
          <a:ln>
            <a:noFill/>
          </a:ln>
        </p:spPr>
      </p:pic>
      <p:sp>
        <p:nvSpPr>
          <p:cNvPr id="444" name="Google Shape;444;p141"/>
          <p:cNvSpPr txBox="1"/>
          <p:nvPr>
            <p:ph type="title"/>
          </p:nvPr>
        </p:nvSpPr>
        <p:spPr>
          <a:xfrm>
            <a:off x="917894" y="3116000"/>
            <a:ext cx="12071400" cy="30327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8800"/>
              <a:buNone/>
              <a:defRPr sz="8800"/>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445" name="Google Shape;445;p141"/>
          <p:cNvSpPr txBox="1"/>
          <p:nvPr>
            <p:ph idx="1" type="subTitle"/>
          </p:nvPr>
        </p:nvSpPr>
        <p:spPr>
          <a:xfrm>
            <a:off x="1046327" y="2170067"/>
            <a:ext cx="9763200" cy="1669500"/>
          </a:xfrm>
          <a:prstGeom prst="rect">
            <a:avLst/>
          </a:prstGeom>
          <a:noFill/>
          <a:ln>
            <a:noFill/>
          </a:ln>
        </p:spPr>
        <p:txBody>
          <a:bodyPr anchorCtr="0" anchor="t" bIns="243750" lIns="243750" spcFirstLastPara="1" rIns="243750" wrap="square" tIns="243750">
            <a:noAutofit/>
          </a:bodyPr>
          <a:lstStyle>
            <a:lvl1pPr lvl="0" algn="l">
              <a:lnSpc>
                <a:spcPct val="115000"/>
              </a:lnSpc>
              <a:spcBef>
                <a:spcPts val="0"/>
              </a:spcBef>
              <a:spcAft>
                <a:spcPts val="0"/>
              </a:spcAft>
              <a:buClr>
                <a:schemeClr val="accent1"/>
              </a:buClr>
              <a:buSzPts val="4300"/>
              <a:buFont typeface="Josefin Sans"/>
              <a:buNone/>
              <a:defRPr b="1">
                <a:solidFill>
                  <a:schemeClr val="accent1"/>
                </a:solidFill>
                <a:latin typeface="Josefin Sans"/>
                <a:ea typeface="Josefin Sans"/>
                <a:cs typeface="Josefin Sans"/>
                <a:sym typeface="Josefin Sans"/>
              </a:defRPr>
            </a:lvl1pPr>
            <a:lvl2pPr lvl="1" algn="l">
              <a:lnSpc>
                <a:spcPct val="115000"/>
              </a:lnSpc>
              <a:spcBef>
                <a:spcPts val="4300"/>
              </a:spcBef>
              <a:spcAft>
                <a:spcPts val="0"/>
              </a:spcAft>
              <a:buSzPts val="3700"/>
              <a:buNone/>
              <a:defRPr/>
            </a:lvl2pPr>
            <a:lvl3pPr lvl="2" algn="l">
              <a:lnSpc>
                <a:spcPct val="115000"/>
              </a:lnSpc>
              <a:spcBef>
                <a:spcPts val="4300"/>
              </a:spcBef>
              <a:spcAft>
                <a:spcPts val="0"/>
              </a:spcAft>
              <a:buSzPts val="3200"/>
              <a:buNone/>
              <a:defRPr/>
            </a:lvl3pPr>
            <a:lvl4pPr lvl="3" algn="l">
              <a:lnSpc>
                <a:spcPct val="115000"/>
              </a:lnSpc>
              <a:spcBef>
                <a:spcPts val="4300"/>
              </a:spcBef>
              <a:spcAft>
                <a:spcPts val="0"/>
              </a:spcAft>
              <a:buSzPts val="3200"/>
              <a:buNone/>
              <a:defRPr/>
            </a:lvl4pPr>
            <a:lvl5pPr lvl="4" algn="l">
              <a:lnSpc>
                <a:spcPct val="115000"/>
              </a:lnSpc>
              <a:spcBef>
                <a:spcPts val="4300"/>
              </a:spcBef>
              <a:spcAft>
                <a:spcPts val="0"/>
              </a:spcAft>
              <a:buSzPts val="3200"/>
              <a:buNone/>
              <a:defRPr/>
            </a:lvl5pPr>
            <a:lvl6pPr lvl="5" algn="l">
              <a:lnSpc>
                <a:spcPct val="115000"/>
              </a:lnSpc>
              <a:spcBef>
                <a:spcPts val="4300"/>
              </a:spcBef>
              <a:spcAft>
                <a:spcPts val="0"/>
              </a:spcAft>
              <a:buSzPts val="3200"/>
              <a:buNone/>
              <a:defRPr/>
            </a:lvl6pPr>
            <a:lvl7pPr lvl="6" algn="l">
              <a:lnSpc>
                <a:spcPct val="115000"/>
              </a:lnSpc>
              <a:spcBef>
                <a:spcPts val="4300"/>
              </a:spcBef>
              <a:spcAft>
                <a:spcPts val="0"/>
              </a:spcAft>
              <a:buSzPts val="3200"/>
              <a:buNone/>
              <a:defRPr/>
            </a:lvl7pPr>
            <a:lvl8pPr lvl="7" algn="l">
              <a:lnSpc>
                <a:spcPct val="115000"/>
              </a:lnSpc>
              <a:spcBef>
                <a:spcPts val="4300"/>
              </a:spcBef>
              <a:spcAft>
                <a:spcPts val="0"/>
              </a:spcAft>
              <a:buSzPts val="3200"/>
              <a:buNone/>
              <a:defRPr/>
            </a:lvl8pPr>
            <a:lvl9pPr lvl="8" algn="l">
              <a:lnSpc>
                <a:spcPct val="115000"/>
              </a:lnSpc>
              <a:spcBef>
                <a:spcPts val="4300"/>
              </a:spcBef>
              <a:spcAft>
                <a:spcPts val="4300"/>
              </a:spcAft>
              <a:buSzPts val="3200"/>
              <a:buNone/>
              <a:defRPr/>
            </a:lvl9pPr>
          </a:lstStyle>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CUSTOM_2">
    <p:spTree>
      <p:nvGrpSpPr>
        <p:cNvPr id="446" name="Shape 446"/>
        <p:cNvGrpSpPr/>
        <p:nvPr/>
      </p:nvGrpSpPr>
      <p:grpSpPr>
        <a:xfrm>
          <a:off x="0" y="0"/>
          <a:ext cx="0" cy="0"/>
          <a:chOff x="0" y="0"/>
          <a:chExt cx="0" cy="0"/>
        </a:xfrm>
      </p:grpSpPr>
      <p:sp>
        <p:nvSpPr>
          <p:cNvPr id="447" name="Google Shape;447;p142"/>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448" name="Google Shape;448;p142"/>
          <p:cNvSpPr txBox="1"/>
          <p:nvPr>
            <p:ph idx="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449" name="Google Shape;449;p142"/>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50" name="Google Shape;450;p142"/>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451" name="Google Shape;451;p142"/>
          <p:cNvSpPr/>
          <p:nvPr/>
        </p:nvSpPr>
        <p:spPr>
          <a:xfrm rot="-5400000">
            <a:off x="6102389" y="-4588617"/>
            <a:ext cx="13686300" cy="22863600"/>
          </a:xfrm>
          <a:prstGeom prst="round2SameRect">
            <a:avLst>
              <a:gd fmla="val 44498" name="adj1"/>
              <a:gd fmla="val 0" name="adj2"/>
            </a:avLst>
          </a:prstGeom>
          <a:solidFill>
            <a:srgbClr val="58676F"/>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452" name="Google Shape;452;p142"/>
          <p:cNvSpPr txBox="1"/>
          <p:nvPr>
            <p:ph type="title"/>
          </p:nvPr>
        </p:nvSpPr>
        <p:spPr>
          <a:xfrm>
            <a:off x="10847574" y="5397333"/>
            <a:ext cx="12071400" cy="30327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Clr>
                <a:schemeClr val="lt1"/>
              </a:buClr>
              <a:buSzPts val="8800"/>
              <a:buNone/>
              <a:defRPr sz="8800">
                <a:solidFill>
                  <a:schemeClr val="lt1"/>
                </a:solidFill>
              </a:defRPr>
            </a:lvl1pPr>
            <a:lvl2pPr lvl="1"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2pPr>
            <a:lvl3pPr lvl="2"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3pPr>
            <a:lvl4pPr lvl="3"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4pPr>
            <a:lvl5pPr lvl="4"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5pPr>
            <a:lvl6pPr lvl="5"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6pPr>
            <a:lvl7pPr lvl="6"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7pPr>
            <a:lvl8pPr lvl="7"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8pPr>
            <a:lvl9pPr lvl="8" algn="l">
              <a:lnSpc>
                <a:spcPct val="100000"/>
              </a:lnSpc>
              <a:spcBef>
                <a:spcPts val="0"/>
              </a:spcBef>
              <a:spcAft>
                <a:spcPts val="0"/>
              </a:spcAft>
              <a:buClr>
                <a:schemeClr val="lt1"/>
              </a:buClr>
              <a:buSzPts val="7500"/>
              <a:buNone/>
              <a:defRPr>
                <a:solidFill>
                  <a:schemeClr val="lt1"/>
                </a:solidFill>
                <a:latin typeface="Proxima Nova"/>
                <a:ea typeface="Proxima Nova"/>
                <a:cs typeface="Proxima Nova"/>
                <a:sym typeface="Proxima Nova"/>
              </a:defRPr>
            </a:lvl9pPr>
          </a:lstStyle>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1">
    <p:bg>
      <p:bgPr>
        <a:solidFill>
          <a:srgbClr val="E9E8E7"/>
        </a:solidFill>
      </p:bgPr>
    </p:bg>
    <p:spTree>
      <p:nvGrpSpPr>
        <p:cNvPr id="453" name="Shape 453"/>
        <p:cNvGrpSpPr/>
        <p:nvPr/>
      </p:nvGrpSpPr>
      <p:grpSpPr>
        <a:xfrm>
          <a:off x="0" y="0"/>
          <a:ext cx="0" cy="0"/>
          <a:chOff x="0" y="0"/>
          <a:chExt cx="0" cy="0"/>
        </a:xfrm>
      </p:grpSpPr>
      <p:sp>
        <p:nvSpPr>
          <p:cNvPr id="454" name="Google Shape;454;p143"/>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
        <p:nvSpPr>
          <p:cNvPr id="455" name="Google Shape;455;p143"/>
          <p:cNvSpPr txBox="1"/>
          <p:nvPr>
            <p:ph idx="1" type="body"/>
          </p:nvPr>
        </p:nvSpPr>
        <p:spPr>
          <a:xfrm>
            <a:off x="984410" y="2615200"/>
            <a:ext cx="9334500" cy="49248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sp>
        <p:nvSpPr>
          <p:cNvPr id="456" name="Google Shape;456;p143"/>
          <p:cNvSpPr txBox="1"/>
          <p:nvPr>
            <p:ph idx="2" type="body"/>
          </p:nvPr>
        </p:nvSpPr>
        <p:spPr>
          <a:xfrm>
            <a:off x="12419165" y="2615200"/>
            <a:ext cx="9334500" cy="49248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sp>
        <p:nvSpPr>
          <p:cNvPr id="457" name="Google Shape;457;p143"/>
          <p:cNvSpPr txBox="1"/>
          <p:nvPr>
            <p:ph type="title"/>
          </p:nvPr>
        </p:nvSpPr>
        <p:spPr>
          <a:xfrm>
            <a:off x="1310992" y="248067"/>
            <a:ext cx="16759500" cy="18432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8800"/>
              <a:buNone/>
              <a:defRPr sz="8800"/>
            </a:lvl1pPr>
            <a:lvl2pPr lvl="1" algn="l">
              <a:lnSpc>
                <a:spcPct val="100000"/>
              </a:lnSpc>
              <a:spcBef>
                <a:spcPts val="0"/>
              </a:spcBef>
              <a:spcAft>
                <a:spcPts val="0"/>
              </a:spcAft>
              <a:buSzPts val="8800"/>
              <a:buNone/>
              <a:defRPr sz="8800">
                <a:latin typeface="Proxima Nova"/>
                <a:ea typeface="Proxima Nova"/>
                <a:cs typeface="Proxima Nova"/>
                <a:sym typeface="Proxima Nova"/>
              </a:defRPr>
            </a:lvl2pPr>
            <a:lvl3pPr lvl="2" algn="l">
              <a:lnSpc>
                <a:spcPct val="100000"/>
              </a:lnSpc>
              <a:spcBef>
                <a:spcPts val="0"/>
              </a:spcBef>
              <a:spcAft>
                <a:spcPts val="0"/>
              </a:spcAft>
              <a:buSzPts val="8800"/>
              <a:buNone/>
              <a:defRPr sz="8800">
                <a:latin typeface="Proxima Nova"/>
                <a:ea typeface="Proxima Nova"/>
                <a:cs typeface="Proxima Nova"/>
                <a:sym typeface="Proxima Nova"/>
              </a:defRPr>
            </a:lvl3pPr>
            <a:lvl4pPr lvl="3" algn="l">
              <a:lnSpc>
                <a:spcPct val="100000"/>
              </a:lnSpc>
              <a:spcBef>
                <a:spcPts val="0"/>
              </a:spcBef>
              <a:spcAft>
                <a:spcPts val="0"/>
              </a:spcAft>
              <a:buSzPts val="8800"/>
              <a:buNone/>
              <a:defRPr sz="8800">
                <a:latin typeface="Proxima Nova"/>
                <a:ea typeface="Proxima Nova"/>
                <a:cs typeface="Proxima Nova"/>
                <a:sym typeface="Proxima Nova"/>
              </a:defRPr>
            </a:lvl4pPr>
            <a:lvl5pPr lvl="4" algn="l">
              <a:lnSpc>
                <a:spcPct val="100000"/>
              </a:lnSpc>
              <a:spcBef>
                <a:spcPts val="0"/>
              </a:spcBef>
              <a:spcAft>
                <a:spcPts val="0"/>
              </a:spcAft>
              <a:buSzPts val="8800"/>
              <a:buNone/>
              <a:defRPr sz="8800">
                <a:latin typeface="Proxima Nova"/>
                <a:ea typeface="Proxima Nova"/>
                <a:cs typeface="Proxima Nova"/>
                <a:sym typeface="Proxima Nova"/>
              </a:defRPr>
            </a:lvl5pPr>
            <a:lvl6pPr lvl="5" algn="l">
              <a:lnSpc>
                <a:spcPct val="100000"/>
              </a:lnSpc>
              <a:spcBef>
                <a:spcPts val="0"/>
              </a:spcBef>
              <a:spcAft>
                <a:spcPts val="0"/>
              </a:spcAft>
              <a:buSzPts val="8800"/>
              <a:buNone/>
              <a:defRPr sz="8800">
                <a:latin typeface="Proxima Nova"/>
                <a:ea typeface="Proxima Nova"/>
                <a:cs typeface="Proxima Nova"/>
                <a:sym typeface="Proxima Nova"/>
              </a:defRPr>
            </a:lvl6pPr>
            <a:lvl7pPr lvl="6" algn="l">
              <a:lnSpc>
                <a:spcPct val="100000"/>
              </a:lnSpc>
              <a:spcBef>
                <a:spcPts val="0"/>
              </a:spcBef>
              <a:spcAft>
                <a:spcPts val="0"/>
              </a:spcAft>
              <a:buSzPts val="8800"/>
              <a:buNone/>
              <a:defRPr sz="8800">
                <a:latin typeface="Proxima Nova"/>
                <a:ea typeface="Proxima Nova"/>
                <a:cs typeface="Proxima Nova"/>
                <a:sym typeface="Proxima Nova"/>
              </a:defRPr>
            </a:lvl7pPr>
            <a:lvl8pPr lvl="7" algn="l">
              <a:lnSpc>
                <a:spcPct val="100000"/>
              </a:lnSpc>
              <a:spcBef>
                <a:spcPts val="0"/>
              </a:spcBef>
              <a:spcAft>
                <a:spcPts val="0"/>
              </a:spcAft>
              <a:buSzPts val="8800"/>
              <a:buNone/>
              <a:defRPr sz="8800">
                <a:latin typeface="Proxima Nova"/>
                <a:ea typeface="Proxima Nova"/>
                <a:cs typeface="Proxima Nova"/>
                <a:sym typeface="Proxima Nova"/>
              </a:defRPr>
            </a:lvl8pPr>
            <a:lvl9pPr lvl="8" algn="l">
              <a:lnSpc>
                <a:spcPct val="100000"/>
              </a:lnSpc>
              <a:spcBef>
                <a:spcPts val="0"/>
              </a:spcBef>
              <a:spcAft>
                <a:spcPts val="0"/>
              </a:spcAft>
              <a:buSzPts val="8800"/>
              <a:buNone/>
              <a:defRPr sz="8800">
                <a:latin typeface="Proxima Nova"/>
                <a:ea typeface="Proxima Nova"/>
                <a:cs typeface="Proxima Nova"/>
                <a:sym typeface="Proxima Nova"/>
              </a:defRPr>
            </a:lvl9pPr>
          </a:lstStyle>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58" name="Shape 458"/>
        <p:cNvGrpSpPr/>
        <p:nvPr/>
      </p:nvGrpSpPr>
      <p:grpSpPr>
        <a:xfrm>
          <a:off x="0" y="0"/>
          <a:ext cx="0" cy="0"/>
          <a:chOff x="0" y="0"/>
          <a:chExt cx="0" cy="0"/>
        </a:xfrm>
      </p:grpSpPr>
      <p:sp>
        <p:nvSpPr>
          <p:cNvPr id="459" name="Google Shape;459;p144"/>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vl2pPr>
            <a:lvl3pPr lvl="2" algn="l">
              <a:lnSpc>
                <a:spcPct val="100000"/>
              </a:lnSpc>
              <a:spcBef>
                <a:spcPts val="0"/>
              </a:spcBef>
              <a:spcAft>
                <a:spcPts val="0"/>
              </a:spcAft>
              <a:buSzPts val="7500"/>
              <a:buNone/>
              <a:defRPr/>
            </a:lvl3pPr>
            <a:lvl4pPr lvl="3" algn="l">
              <a:lnSpc>
                <a:spcPct val="100000"/>
              </a:lnSpc>
              <a:spcBef>
                <a:spcPts val="0"/>
              </a:spcBef>
              <a:spcAft>
                <a:spcPts val="0"/>
              </a:spcAft>
              <a:buSzPts val="7500"/>
              <a:buNone/>
              <a:defRPr/>
            </a:lvl4pPr>
            <a:lvl5pPr lvl="4" algn="l">
              <a:lnSpc>
                <a:spcPct val="100000"/>
              </a:lnSpc>
              <a:spcBef>
                <a:spcPts val="0"/>
              </a:spcBef>
              <a:spcAft>
                <a:spcPts val="0"/>
              </a:spcAft>
              <a:buSzPts val="7500"/>
              <a:buNone/>
              <a:defRPr/>
            </a:lvl5pPr>
            <a:lvl6pPr lvl="5" algn="l">
              <a:lnSpc>
                <a:spcPct val="100000"/>
              </a:lnSpc>
              <a:spcBef>
                <a:spcPts val="0"/>
              </a:spcBef>
              <a:spcAft>
                <a:spcPts val="0"/>
              </a:spcAft>
              <a:buSzPts val="7500"/>
              <a:buNone/>
              <a:defRPr/>
            </a:lvl6pPr>
            <a:lvl7pPr lvl="6" algn="l">
              <a:lnSpc>
                <a:spcPct val="100000"/>
              </a:lnSpc>
              <a:spcBef>
                <a:spcPts val="0"/>
              </a:spcBef>
              <a:spcAft>
                <a:spcPts val="0"/>
              </a:spcAft>
              <a:buSzPts val="7500"/>
              <a:buNone/>
              <a:defRPr/>
            </a:lvl7pPr>
            <a:lvl8pPr lvl="7" algn="l">
              <a:lnSpc>
                <a:spcPct val="100000"/>
              </a:lnSpc>
              <a:spcBef>
                <a:spcPts val="0"/>
              </a:spcBef>
              <a:spcAft>
                <a:spcPts val="0"/>
              </a:spcAft>
              <a:buSzPts val="7500"/>
              <a:buNone/>
              <a:defRPr/>
            </a:lvl8pPr>
            <a:lvl9pPr lvl="8" algn="l">
              <a:lnSpc>
                <a:spcPct val="100000"/>
              </a:lnSpc>
              <a:spcBef>
                <a:spcPts val="0"/>
              </a:spcBef>
              <a:spcAft>
                <a:spcPts val="0"/>
              </a:spcAft>
              <a:buSzPts val="7500"/>
              <a:buNone/>
              <a:defRPr/>
            </a:lvl9pPr>
          </a:lstStyle>
          <a:p/>
        </p:txBody>
      </p:sp>
      <p:sp>
        <p:nvSpPr>
          <p:cNvPr id="460" name="Google Shape;460;p144"/>
          <p:cNvSpPr txBox="1"/>
          <p:nvPr>
            <p:ph idx="1" type="body"/>
          </p:nvPr>
        </p:nvSpPr>
        <p:spPr>
          <a:xfrm>
            <a:off x="1109111" y="2489067"/>
            <a:ext cx="22715700" cy="9110400"/>
          </a:xfrm>
          <a:prstGeom prst="rect">
            <a:avLst/>
          </a:prstGeom>
          <a:noFill/>
          <a:ln>
            <a:noFill/>
          </a:ln>
        </p:spPr>
        <p:txBody>
          <a:bodyPr anchorCtr="0" anchor="t" bIns="243750" lIns="243750" spcFirstLastPara="1" rIns="243750" wrap="square" tIns="243750">
            <a:noAutofit/>
          </a:bodyPr>
          <a:lstStyle>
            <a:lvl1pPr indent="-501650" lvl="0" marL="457200" algn="l">
              <a:lnSpc>
                <a:spcPct val="115000"/>
              </a:lnSpc>
              <a:spcBef>
                <a:spcPts val="0"/>
              </a:spcBef>
              <a:spcAft>
                <a:spcPts val="0"/>
              </a:spcAft>
              <a:buSzPts val="4300"/>
              <a:buChar char="●"/>
              <a:defRPr/>
            </a:lvl1pPr>
            <a:lvl2pPr indent="-463550" lvl="1" marL="914400" algn="l">
              <a:lnSpc>
                <a:spcPct val="115000"/>
              </a:lnSpc>
              <a:spcBef>
                <a:spcPts val="4300"/>
              </a:spcBef>
              <a:spcAft>
                <a:spcPts val="0"/>
              </a:spcAft>
              <a:buSzPts val="3700"/>
              <a:buChar char="○"/>
              <a:defRPr/>
            </a:lvl2pPr>
            <a:lvl3pPr indent="-431800" lvl="2" marL="1371600" algn="l">
              <a:lnSpc>
                <a:spcPct val="115000"/>
              </a:lnSpc>
              <a:spcBef>
                <a:spcPts val="4300"/>
              </a:spcBef>
              <a:spcAft>
                <a:spcPts val="0"/>
              </a:spcAft>
              <a:buSzPts val="3200"/>
              <a:buChar char="■"/>
              <a:defRPr/>
            </a:lvl3pPr>
            <a:lvl4pPr indent="-431800" lvl="3" marL="1828800" algn="l">
              <a:lnSpc>
                <a:spcPct val="115000"/>
              </a:lnSpc>
              <a:spcBef>
                <a:spcPts val="4300"/>
              </a:spcBef>
              <a:spcAft>
                <a:spcPts val="0"/>
              </a:spcAft>
              <a:buSzPts val="3200"/>
              <a:buChar char="●"/>
              <a:defRPr/>
            </a:lvl4pPr>
            <a:lvl5pPr indent="-431800" lvl="4" marL="2286000" algn="l">
              <a:lnSpc>
                <a:spcPct val="115000"/>
              </a:lnSpc>
              <a:spcBef>
                <a:spcPts val="4300"/>
              </a:spcBef>
              <a:spcAft>
                <a:spcPts val="0"/>
              </a:spcAft>
              <a:buSzPts val="3200"/>
              <a:buChar char="○"/>
              <a:defRPr/>
            </a:lvl5pPr>
            <a:lvl6pPr indent="-431800" lvl="5" marL="2743200" algn="l">
              <a:lnSpc>
                <a:spcPct val="115000"/>
              </a:lnSpc>
              <a:spcBef>
                <a:spcPts val="4300"/>
              </a:spcBef>
              <a:spcAft>
                <a:spcPts val="0"/>
              </a:spcAft>
              <a:buSzPts val="3200"/>
              <a:buChar char="■"/>
              <a:defRPr/>
            </a:lvl6pPr>
            <a:lvl7pPr indent="-431800" lvl="6" marL="3200400" algn="l">
              <a:lnSpc>
                <a:spcPct val="115000"/>
              </a:lnSpc>
              <a:spcBef>
                <a:spcPts val="4300"/>
              </a:spcBef>
              <a:spcAft>
                <a:spcPts val="0"/>
              </a:spcAft>
              <a:buSzPts val="3200"/>
              <a:buChar char="●"/>
              <a:defRPr/>
            </a:lvl7pPr>
            <a:lvl8pPr indent="-431800" lvl="7" marL="3657600" algn="l">
              <a:lnSpc>
                <a:spcPct val="115000"/>
              </a:lnSpc>
              <a:spcBef>
                <a:spcPts val="4300"/>
              </a:spcBef>
              <a:spcAft>
                <a:spcPts val="0"/>
              </a:spcAft>
              <a:buSzPts val="3200"/>
              <a:buChar char="○"/>
              <a:defRPr/>
            </a:lvl8pPr>
            <a:lvl9pPr indent="-431800" lvl="8" marL="4114800" algn="l">
              <a:lnSpc>
                <a:spcPct val="115000"/>
              </a:lnSpc>
              <a:spcBef>
                <a:spcPts val="4300"/>
              </a:spcBef>
              <a:spcAft>
                <a:spcPts val="4300"/>
              </a:spcAft>
              <a:buSzPts val="3200"/>
              <a:buChar char="■"/>
              <a:defRPr/>
            </a:lvl9pPr>
          </a:lstStyle>
          <a:p/>
        </p:txBody>
      </p:sp>
      <p:pic>
        <p:nvPicPr>
          <p:cNvPr id="461" name="Google Shape;461;p144"/>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62" name="Google Shape;462;p144"/>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type="blank">
  <p:cSld name="BLANK">
    <p:spTree>
      <p:nvGrpSpPr>
        <p:cNvPr id="463" name="Shape 463"/>
        <p:cNvGrpSpPr/>
        <p:nvPr/>
      </p:nvGrpSpPr>
      <p:grpSpPr>
        <a:xfrm>
          <a:off x="0" y="0"/>
          <a:ext cx="0" cy="0"/>
          <a:chOff x="0" y="0"/>
          <a:chExt cx="0" cy="0"/>
        </a:xfrm>
      </p:grpSpPr>
      <p:sp>
        <p:nvSpPr>
          <p:cNvPr id="464" name="Google Shape;464;p145"/>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465" name="Google Shape;465;p145"/>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66" name="Google Shape;466;p145"/>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467" name="Google Shape;467;p145"/>
          <p:cNvSpPr/>
          <p:nvPr/>
        </p:nvSpPr>
        <p:spPr>
          <a:xfrm rot="-5400000">
            <a:off x="14782739" y="1413633"/>
            <a:ext cx="7716000" cy="11473800"/>
          </a:xfrm>
          <a:prstGeom prst="round2SameRect">
            <a:avLst>
              <a:gd fmla="val 44498" name="adj1"/>
              <a:gd fmla="val 0" name="adj2"/>
            </a:avLst>
          </a:prstGeom>
          <a:solidFill>
            <a:schemeClr val="lt2"/>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468" name="Google Shape;468;p145"/>
          <p:cNvSpPr txBox="1"/>
          <p:nvPr>
            <p:ph type="title"/>
          </p:nvPr>
        </p:nvSpPr>
        <p:spPr>
          <a:xfrm>
            <a:off x="778797" y="367000"/>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469" name="Google Shape;469;p145"/>
          <p:cNvSpPr txBox="1"/>
          <p:nvPr>
            <p:ph idx="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1">
  <p:cSld name="BLANK_1">
    <p:spTree>
      <p:nvGrpSpPr>
        <p:cNvPr id="470" name="Shape 470"/>
        <p:cNvGrpSpPr/>
        <p:nvPr/>
      </p:nvGrpSpPr>
      <p:grpSpPr>
        <a:xfrm>
          <a:off x="0" y="0"/>
          <a:ext cx="0" cy="0"/>
          <a:chOff x="0" y="0"/>
          <a:chExt cx="0" cy="0"/>
        </a:xfrm>
      </p:grpSpPr>
      <p:pic>
        <p:nvPicPr>
          <p:cNvPr id="471" name="Google Shape;471;p146"/>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72" name="Google Shape;472;p146"/>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473" name="Google Shape;473;p146"/>
          <p:cNvSpPr/>
          <p:nvPr/>
        </p:nvSpPr>
        <p:spPr>
          <a:xfrm rot="-5400000">
            <a:off x="14782739" y="1413633"/>
            <a:ext cx="7716000" cy="11473800"/>
          </a:xfrm>
          <a:prstGeom prst="round2SameRect">
            <a:avLst>
              <a:gd fmla="val 44498" name="adj1"/>
              <a:gd fmla="val 0" name="adj2"/>
            </a:avLst>
          </a:prstGeom>
          <a:solidFill>
            <a:schemeClr val="dk2"/>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474" name="Google Shape;474;p146"/>
          <p:cNvSpPr txBox="1"/>
          <p:nvPr>
            <p:ph type="title"/>
          </p:nvPr>
        </p:nvSpPr>
        <p:spPr>
          <a:xfrm>
            <a:off x="667559" y="178267"/>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475" name="Google Shape;475;p146"/>
          <p:cNvSpPr txBox="1"/>
          <p:nvPr>
            <p:ph idx="12" type="sldNum"/>
          </p:nvPr>
        </p:nvSpPr>
        <p:spPr>
          <a:xfrm>
            <a:off x="22609001" y="124630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Text Slide - Green 1 1">
  <p:cSld name="BLANK_1_1">
    <p:spTree>
      <p:nvGrpSpPr>
        <p:cNvPr id="476" name="Shape 476"/>
        <p:cNvGrpSpPr/>
        <p:nvPr/>
      </p:nvGrpSpPr>
      <p:grpSpPr>
        <a:xfrm>
          <a:off x="0" y="0"/>
          <a:ext cx="0" cy="0"/>
          <a:chOff x="0" y="0"/>
          <a:chExt cx="0" cy="0"/>
        </a:xfrm>
      </p:grpSpPr>
      <p:pic>
        <p:nvPicPr>
          <p:cNvPr id="477" name="Google Shape;477;p147"/>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
        <p:nvSpPr>
          <p:cNvPr id="478" name="Google Shape;478;p147"/>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479" name="Google Shape;479;p147"/>
          <p:cNvSpPr/>
          <p:nvPr/>
        </p:nvSpPr>
        <p:spPr>
          <a:xfrm rot="-5400000">
            <a:off x="14782739" y="1413633"/>
            <a:ext cx="7716000" cy="11473800"/>
          </a:xfrm>
          <a:prstGeom prst="round2SameRect">
            <a:avLst>
              <a:gd fmla="val 44498" name="adj1"/>
              <a:gd fmla="val 0" name="adj2"/>
            </a:avLst>
          </a:prstGeom>
          <a:solidFill>
            <a:schemeClr val="accent6"/>
          </a:solidFill>
          <a:ln>
            <a:noFill/>
          </a:ln>
        </p:spPr>
        <p:txBody>
          <a:bodyPr anchorCtr="0" anchor="ctr" bIns="243750" lIns="243750" spcFirstLastPara="1" rIns="243750" wrap="square" tIns="243750">
            <a:no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480" name="Google Shape;480;p147"/>
          <p:cNvSpPr txBox="1"/>
          <p:nvPr>
            <p:ph type="title"/>
          </p:nvPr>
        </p:nvSpPr>
        <p:spPr>
          <a:xfrm>
            <a:off x="667559" y="178267"/>
            <a:ext cx="21695100" cy="1669500"/>
          </a:xfrm>
          <a:prstGeom prst="rect">
            <a:avLst/>
          </a:prstGeom>
          <a:noFill/>
          <a:ln>
            <a:noFill/>
          </a:ln>
        </p:spPr>
        <p:txBody>
          <a:bodyPr anchorCtr="0" anchor="t" bIns="243750" lIns="243750" spcFirstLastPara="1" rIns="243750" wrap="square" tIns="243750">
            <a:noAutofit/>
          </a:bodyPr>
          <a:lstStyle>
            <a:lvl1pPr lvl="0" algn="l">
              <a:lnSpc>
                <a:spcPct val="100000"/>
              </a:lnSpc>
              <a:spcBef>
                <a:spcPts val="0"/>
              </a:spcBef>
              <a:spcAft>
                <a:spcPts val="0"/>
              </a:spcAft>
              <a:buSzPts val="6400"/>
              <a:buNone/>
              <a:defRPr/>
            </a:lvl1pPr>
            <a:lvl2pPr lvl="1" algn="l">
              <a:lnSpc>
                <a:spcPct val="100000"/>
              </a:lnSpc>
              <a:spcBef>
                <a:spcPts val="0"/>
              </a:spcBef>
              <a:spcAft>
                <a:spcPts val="0"/>
              </a:spcAft>
              <a:buSzPts val="7500"/>
              <a:buNone/>
              <a:defRPr>
                <a:latin typeface="Proxima Nova"/>
                <a:ea typeface="Proxima Nova"/>
                <a:cs typeface="Proxima Nova"/>
                <a:sym typeface="Proxima Nova"/>
              </a:defRPr>
            </a:lvl2pPr>
            <a:lvl3pPr lvl="2" algn="l">
              <a:lnSpc>
                <a:spcPct val="100000"/>
              </a:lnSpc>
              <a:spcBef>
                <a:spcPts val="0"/>
              </a:spcBef>
              <a:spcAft>
                <a:spcPts val="0"/>
              </a:spcAft>
              <a:buSzPts val="7500"/>
              <a:buNone/>
              <a:defRPr>
                <a:latin typeface="Proxima Nova"/>
                <a:ea typeface="Proxima Nova"/>
                <a:cs typeface="Proxima Nova"/>
                <a:sym typeface="Proxima Nova"/>
              </a:defRPr>
            </a:lvl3pPr>
            <a:lvl4pPr lvl="3" algn="l">
              <a:lnSpc>
                <a:spcPct val="100000"/>
              </a:lnSpc>
              <a:spcBef>
                <a:spcPts val="0"/>
              </a:spcBef>
              <a:spcAft>
                <a:spcPts val="0"/>
              </a:spcAft>
              <a:buSzPts val="7500"/>
              <a:buNone/>
              <a:defRPr>
                <a:latin typeface="Proxima Nova"/>
                <a:ea typeface="Proxima Nova"/>
                <a:cs typeface="Proxima Nova"/>
                <a:sym typeface="Proxima Nova"/>
              </a:defRPr>
            </a:lvl4pPr>
            <a:lvl5pPr lvl="4" algn="l">
              <a:lnSpc>
                <a:spcPct val="100000"/>
              </a:lnSpc>
              <a:spcBef>
                <a:spcPts val="0"/>
              </a:spcBef>
              <a:spcAft>
                <a:spcPts val="0"/>
              </a:spcAft>
              <a:buSzPts val="7500"/>
              <a:buNone/>
              <a:defRPr>
                <a:latin typeface="Proxima Nova"/>
                <a:ea typeface="Proxima Nova"/>
                <a:cs typeface="Proxima Nova"/>
                <a:sym typeface="Proxima Nova"/>
              </a:defRPr>
            </a:lvl5pPr>
            <a:lvl6pPr lvl="5" algn="l">
              <a:lnSpc>
                <a:spcPct val="100000"/>
              </a:lnSpc>
              <a:spcBef>
                <a:spcPts val="0"/>
              </a:spcBef>
              <a:spcAft>
                <a:spcPts val="0"/>
              </a:spcAft>
              <a:buSzPts val="7500"/>
              <a:buNone/>
              <a:defRPr>
                <a:latin typeface="Proxima Nova"/>
                <a:ea typeface="Proxima Nova"/>
                <a:cs typeface="Proxima Nova"/>
                <a:sym typeface="Proxima Nova"/>
              </a:defRPr>
            </a:lvl6pPr>
            <a:lvl7pPr lvl="6" algn="l">
              <a:lnSpc>
                <a:spcPct val="100000"/>
              </a:lnSpc>
              <a:spcBef>
                <a:spcPts val="0"/>
              </a:spcBef>
              <a:spcAft>
                <a:spcPts val="0"/>
              </a:spcAft>
              <a:buSzPts val="7500"/>
              <a:buNone/>
              <a:defRPr>
                <a:latin typeface="Proxima Nova"/>
                <a:ea typeface="Proxima Nova"/>
                <a:cs typeface="Proxima Nova"/>
                <a:sym typeface="Proxima Nova"/>
              </a:defRPr>
            </a:lvl7pPr>
            <a:lvl8pPr lvl="7" algn="l">
              <a:lnSpc>
                <a:spcPct val="100000"/>
              </a:lnSpc>
              <a:spcBef>
                <a:spcPts val="0"/>
              </a:spcBef>
              <a:spcAft>
                <a:spcPts val="0"/>
              </a:spcAft>
              <a:buSzPts val="7500"/>
              <a:buNone/>
              <a:defRPr>
                <a:latin typeface="Proxima Nova"/>
                <a:ea typeface="Proxima Nova"/>
                <a:cs typeface="Proxima Nova"/>
                <a:sym typeface="Proxima Nova"/>
              </a:defRPr>
            </a:lvl8pPr>
            <a:lvl9pPr lvl="8" algn="l">
              <a:lnSpc>
                <a:spcPct val="100000"/>
              </a:lnSpc>
              <a:spcBef>
                <a:spcPts val="0"/>
              </a:spcBef>
              <a:spcAft>
                <a:spcPts val="0"/>
              </a:spcAft>
              <a:buSzPts val="7500"/>
              <a:buNone/>
              <a:defRPr>
                <a:latin typeface="Proxima Nova"/>
                <a:ea typeface="Proxima Nova"/>
                <a:cs typeface="Proxima Nova"/>
                <a:sym typeface="Proxima Nova"/>
              </a:defRPr>
            </a:lvl9pPr>
          </a:lstStyle>
          <a:p/>
        </p:txBody>
      </p:sp>
      <p:sp>
        <p:nvSpPr>
          <p:cNvPr id="481" name="Google Shape;481;p147"/>
          <p:cNvSpPr txBox="1"/>
          <p:nvPr>
            <p:ph idx="12" type="sldNum"/>
          </p:nvPr>
        </p:nvSpPr>
        <p:spPr>
          <a:xfrm>
            <a:off x="22609001" y="12463069"/>
            <a:ext cx="1462800" cy="1049700"/>
          </a:xfrm>
          <a:prstGeom prst="rect">
            <a:avLst/>
          </a:prstGeom>
          <a:noFill/>
          <a:ln>
            <a:noFill/>
          </a:ln>
        </p:spPr>
        <p:txBody>
          <a:bodyPr anchorCtr="0" anchor="t"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accent5"/>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4">
    <p:spTree>
      <p:nvGrpSpPr>
        <p:cNvPr id="482" name="Shape 482"/>
        <p:cNvGrpSpPr/>
        <p:nvPr/>
      </p:nvGrpSpPr>
      <p:grpSpPr>
        <a:xfrm>
          <a:off x="0" y="0"/>
          <a:ext cx="0" cy="0"/>
          <a:chOff x="0" y="0"/>
          <a:chExt cx="0" cy="0"/>
        </a:xfrm>
      </p:grpSpPr>
      <p:sp>
        <p:nvSpPr>
          <p:cNvPr id="483" name="Google Shape;483;p148"/>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id="484" name="Google Shape;484;p148"/>
          <p:cNvPicPr preferRelativeResize="0"/>
          <p:nvPr/>
        </p:nvPicPr>
        <p:blipFill rotWithShape="1">
          <a:blip r:embed="rId2">
            <a:alphaModFix/>
          </a:blip>
          <a:srcRect b="0" l="0" r="0" t="0"/>
          <a:stretch/>
        </p:blipFill>
        <p:spPr>
          <a:xfrm>
            <a:off x="220076" y="12435262"/>
            <a:ext cx="3041520" cy="104932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48.xml"/><Relationship Id="rId20" Type="http://schemas.openxmlformats.org/officeDocument/2006/relationships/slideLayout" Target="../slideLayouts/slideLayout28.xml"/><Relationship Id="rId42" Type="http://schemas.openxmlformats.org/officeDocument/2006/relationships/theme" Target="../theme/theme1.xml"/><Relationship Id="rId41" Type="http://schemas.openxmlformats.org/officeDocument/2006/relationships/slideLayout" Target="../slideLayouts/slideLayout49.xml"/><Relationship Id="rId22" Type="http://schemas.openxmlformats.org/officeDocument/2006/relationships/slideLayout" Target="../slideLayouts/slideLayout30.xml"/><Relationship Id="rId21" Type="http://schemas.openxmlformats.org/officeDocument/2006/relationships/slideLayout" Target="../slideLayouts/slideLayout29.xml"/><Relationship Id="rId24" Type="http://schemas.openxmlformats.org/officeDocument/2006/relationships/slideLayout" Target="../slideLayouts/slideLayout32.xml"/><Relationship Id="rId23" Type="http://schemas.openxmlformats.org/officeDocument/2006/relationships/slideLayout" Target="../slideLayouts/slideLayout31.xml"/><Relationship Id="rId1" Type="http://schemas.openxmlformats.org/officeDocument/2006/relationships/image" Target="../media/image3.png"/><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9" Type="http://schemas.openxmlformats.org/officeDocument/2006/relationships/slideLayout" Target="../slideLayouts/slideLayout17.xml"/><Relationship Id="rId26" Type="http://schemas.openxmlformats.org/officeDocument/2006/relationships/slideLayout" Target="../slideLayouts/slideLayout34.xml"/><Relationship Id="rId25" Type="http://schemas.openxmlformats.org/officeDocument/2006/relationships/slideLayout" Target="../slideLayouts/slideLayout33.xml"/><Relationship Id="rId28" Type="http://schemas.openxmlformats.org/officeDocument/2006/relationships/slideLayout" Target="../slideLayouts/slideLayout36.xml"/><Relationship Id="rId27" Type="http://schemas.openxmlformats.org/officeDocument/2006/relationships/slideLayout" Target="../slideLayouts/slideLayout35.xml"/><Relationship Id="rId5" Type="http://schemas.openxmlformats.org/officeDocument/2006/relationships/slideLayout" Target="../slideLayouts/slideLayout13.xml"/><Relationship Id="rId6" Type="http://schemas.openxmlformats.org/officeDocument/2006/relationships/slideLayout" Target="../slideLayouts/slideLayout14.xml"/><Relationship Id="rId29" Type="http://schemas.openxmlformats.org/officeDocument/2006/relationships/slideLayout" Target="../slideLayouts/slideLayout37.xml"/><Relationship Id="rId7" Type="http://schemas.openxmlformats.org/officeDocument/2006/relationships/slideLayout" Target="../slideLayouts/slideLayout15.xml"/><Relationship Id="rId8" Type="http://schemas.openxmlformats.org/officeDocument/2006/relationships/slideLayout" Target="../slideLayouts/slideLayout16.xml"/><Relationship Id="rId31" Type="http://schemas.openxmlformats.org/officeDocument/2006/relationships/slideLayout" Target="../slideLayouts/slideLayout39.xml"/><Relationship Id="rId30" Type="http://schemas.openxmlformats.org/officeDocument/2006/relationships/slideLayout" Target="../slideLayouts/slideLayout38.xml"/><Relationship Id="rId11" Type="http://schemas.openxmlformats.org/officeDocument/2006/relationships/slideLayout" Target="../slideLayouts/slideLayout19.xml"/><Relationship Id="rId33" Type="http://schemas.openxmlformats.org/officeDocument/2006/relationships/slideLayout" Target="../slideLayouts/slideLayout41.xml"/><Relationship Id="rId10" Type="http://schemas.openxmlformats.org/officeDocument/2006/relationships/slideLayout" Target="../slideLayouts/slideLayout18.xml"/><Relationship Id="rId32" Type="http://schemas.openxmlformats.org/officeDocument/2006/relationships/slideLayout" Target="../slideLayouts/slideLayout40.xml"/><Relationship Id="rId13" Type="http://schemas.openxmlformats.org/officeDocument/2006/relationships/slideLayout" Target="../slideLayouts/slideLayout21.xml"/><Relationship Id="rId35" Type="http://schemas.openxmlformats.org/officeDocument/2006/relationships/slideLayout" Target="../slideLayouts/slideLayout43.xml"/><Relationship Id="rId12" Type="http://schemas.openxmlformats.org/officeDocument/2006/relationships/slideLayout" Target="../slideLayouts/slideLayout20.xml"/><Relationship Id="rId34" Type="http://schemas.openxmlformats.org/officeDocument/2006/relationships/slideLayout" Target="../slideLayouts/slideLayout42.xml"/><Relationship Id="rId15" Type="http://schemas.openxmlformats.org/officeDocument/2006/relationships/slideLayout" Target="../slideLayouts/slideLayout23.xml"/><Relationship Id="rId37" Type="http://schemas.openxmlformats.org/officeDocument/2006/relationships/slideLayout" Target="../slideLayouts/slideLayout45.xml"/><Relationship Id="rId14" Type="http://schemas.openxmlformats.org/officeDocument/2006/relationships/slideLayout" Target="../slideLayouts/slideLayout22.xml"/><Relationship Id="rId36" Type="http://schemas.openxmlformats.org/officeDocument/2006/relationships/slideLayout" Target="../slideLayouts/slideLayout44.xml"/><Relationship Id="rId17" Type="http://schemas.openxmlformats.org/officeDocument/2006/relationships/slideLayout" Target="../slideLayouts/slideLayout25.xml"/><Relationship Id="rId39" Type="http://schemas.openxmlformats.org/officeDocument/2006/relationships/slideLayout" Target="../slideLayouts/slideLayout47.xml"/><Relationship Id="rId16" Type="http://schemas.openxmlformats.org/officeDocument/2006/relationships/slideLayout" Target="../slideLayouts/slideLayout24.xml"/><Relationship Id="rId38" Type="http://schemas.openxmlformats.org/officeDocument/2006/relationships/slideLayout" Target="../slideLayouts/slideLayout46.xml"/><Relationship Id="rId19" Type="http://schemas.openxmlformats.org/officeDocument/2006/relationships/slideLayout" Target="../slideLayouts/slideLayout27.xml"/><Relationship Id="rId18"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40" Type="http://schemas.openxmlformats.org/officeDocument/2006/relationships/slideLayout" Target="../slideLayouts/slideLayout88.xml"/><Relationship Id="rId20" Type="http://schemas.openxmlformats.org/officeDocument/2006/relationships/slideLayout" Target="../slideLayouts/slideLayout68.xml"/><Relationship Id="rId42" Type="http://schemas.openxmlformats.org/officeDocument/2006/relationships/slideLayout" Target="../slideLayouts/slideLayout90.xml"/><Relationship Id="rId41" Type="http://schemas.openxmlformats.org/officeDocument/2006/relationships/slideLayout" Target="../slideLayouts/slideLayout89.xml"/><Relationship Id="rId22" Type="http://schemas.openxmlformats.org/officeDocument/2006/relationships/slideLayout" Target="../slideLayouts/slideLayout70.xml"/><Relationship Id="rId21" Type="http://schemas.openxmlformats.org/officeDocument/2006/relationships/slideLayout" Target="../slideLayouts/slideLayout69.xml"/><Relationship Id="rId43" Type="http://schemas.openxmlformats.org/officeDocument/2006/relationships/theme" Target="../theme/theme4.xml"/><Relationship Id="rId24" Type="http://schemas.openxmlformats.org/officeDocument/2006/relationships/slideLayout" Target="../slideLayouts/slideLayout72.xml"/><Relationship Id="rId23" Type="http://schemas.openxmlformats.org/officeDocument/2006/relationships/slideLayout" Target="../slideLayouts/slideLayout71.xml"/><Relationship Id="rId1" Type="http://schemas.openxmlformats.org/officeDocument/2006/relationships/image" Target="../media/image3.png"/><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9" Type="http://schemas.openxmlformats.org/officeDocument/2006/relationships/slideLayout" Target="../slideLayouts/slideLayout57.xml"/><Relationship Id="rId26" Type="http://schemas.openxmlformats.org/officeDocument/2006/relationships/slideLayout" Target="../slideLayouts/slideLayout74.xml"/><Relationship Id="rId25" Type="http://schemas.openxmlformats.org/officeDocument/2006/relationships/slideLayout" Target="../slideLayouts/slideLayout73.xml"/><Relationship Id="rId28" Type="http://schemas.openxmlformats.org/officeDocument/2006/relationships/slideLayout" Target="../slideLayouts/slideLayout76.xml"/><Relationship Id="rId27" Type="http://schemas.openxmlformats.org/officeDocument/2006/relationships/slideLayout" Target="../slideLayouts/slideLayout75.xml"/><Relationship Id="rId5" Type="http://schemas.openxmlformats.org/officeDocument/2006/relationships/slideLayout" Target="../slideLayouts/slideLayout53.xml"/><Relationship Id="rId6" Type="http://schemas.openxmlformats.org/officeDocument/2006/relationships/slideLayout" Target="../slideLayouts/slideLayout54.xml"/><Relationship Id="rId29" Type="http://schemas.openxmlformats.org/officeDocument/2006/relationships/slideLayout" Target="../slideLayouts/slideLayout77.xml"/><Relationship Id="rId7" Type="http://schemas.openxmlformats.org/officeDocument/2006/relationships/slideLayout" Target="../slideLayouts/slideLayout55.xml"/><Relationship Id="rId8" Type="http://schemas.openxmlformats.org/officeDocument/2006/relationships/slideLayout" Target="../slideLayouts/slideLayout56.xml"/><Relationship Id="rId31" Type="http://schemas.openxmlformats.org/officeDocument/2006/relationships/slideLayout" Target="../slideLayouts/slideLayout79.xml"/><Relationship Id="rId30" Type="http://schemas.openxmlformats.org/officeDocument/2006/relationships/slideLayout" Target="../slideLayouts/slideLayout78.xml"/><Relationship Id="rId11" Type="http://schemas.openxmlformats.org/officeDocument/2006/relationships/slideLayout" Target="../slideLayouts/slideLayout59.xml"/><Relationship Id="rId33" Type="http://schemas.openxmlformats.org/officeDocument/2006/relationships/slideLayout" Target="../slideLayouts/slideLayout81.xml"/><Relationship Id="rId10" Type="http://schemas.openxmlformats.org/officeDocument/2006/relationships/slideLayout" Target="../slideLayouts/slideLayout58.xml"/><Relationship Id="rId32" Type="http://schemas.openxmlformats.org/officeDocument/2006/relationships/slideLayout" Target="../slideLayouts/slideLayout80.xml"/><Relationship Id="rId13" Type="http://schemas.openxmlformats.org/officeDocument/2006/relationships/slideLayout" Target="../slideLayouts/slideLayout61.xml"/><Relationship Id="rId35" Type="http://schemas.openxmlformats.org/officeDocument/2006/relationships/slideLayout" Target="../slideLayouts/slideLayout83.xml"/><Relationship Id="rId12" Type="http://schemas.openxmlformats.org/officeDocument/2006/relationships/slideLayout" Target="../slideLayouts/slideLayout60.xml"/><Relationship Id="rId34" Type="http://schemas.openxmlformats.org/officeDocument/2006/relationships/slideLayout" Target="../slideLayouts/slideLayout82.xml"/><Relationship Id="rId15" Type="http://schemas.openxmlformats.org/officeDocument/2006/relationships/slideLayout" Target="../slideLayouts/slideLayout63.xml"/><Relationship Id="rId37" Type="http://schemas.openxmlformats.org/officeDocument/2006/relationships/slideLayout" Target="../slideLayouts/slideLayout85.xml"/><Relationship Id="rId14" Type="http://schemas.openxmlformats.org/officeDocument/2006/relationships/slideLayout" Target="../slideLayouts/slideLayout62.xml"/><Relationship Id="rId36" Type="http://schemas.openxmlformats.org/officeDocument/2006/relationships/slideLayout" Target="../slideLayouts/slideLayout84.xml"/><Relationship Id="rId17" Type="http://schemas.openxmlformats.org/officeDocument/2006/relationships/slideLayout" Target="../slideLayouts/slideLayout65.xml"/><Relationship Id="rId39" Type="http://schemas.openxmlformats.org/officeDocument/2006/relationships/slideLayout" Target="../slideLayouts/slideLayout87.xml"/><Relationship Id="rId16" Type="http://schemas.openxmlformats.org/officeDocument/2006/relationships/slideLayout" Target="../slideLayouts/slideLayout64.xml"/><Relationship Id="rId38" Type="http://schemas.openxmlformats.org/officeDocument/2006/relationships/slideLayout" Target="../slideLayouts/slideLayout86.xml"/><Relationship Id="rId19" Type="http://schemas.openxmlformats.org/officeDocument/2006/relationships/slideLayout" Target="../slideLayouts/slideLayout67.xml"/><Relationship Id="rId18" Type="http://schemas.openxmlformats.org/officeDocument/2006/relationships/slideLayout" Target="../slideLayouts/slideLayout66.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91.xml"/><Relationship Id="rId2" Type="http://schemas.openxmlformats.org/officeDocument/2006/relationships/slideLayout" Target="../slideLayouts/slideLayout92.xml"/><Relationship Id="rId3" Type="http://schemas.openxmlformats.org/officeDocument/2006/relationships/slideLayout" Target="../slideLayouts/slideLayout93.xml"/><Relationship Id="rId4" Type="http://schemas.openxmlformats.org/officeDocument/2006/relationships/slideLayout" Target="../slideLayouts/slideLayout94.xml"/><Relationship Id="rId9" Type="http://schemas.openxmlformats.org/officeDocument/2006/relationships/slideLayout" Target="../slideLayouts/slideLayout99.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1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 name="Shape 9"/>
        <p:cNvGrpSpPr/>
        <p:nvPr/>
      </p:nvGrpSpPr>
      <p:grpSpPr>
        <a:xfrm>
          <a:off x="0" y="0"/>
          <a:ext cx="0" cy="0"/>
          <a:chOff x="0" y="0"/>
          <a:chExt cx="0" cy="0"/>
        </a:xfrm>
      </p:grpSpPr>
      <p:sp>
        <p:nvSpPr>
          <p:cNvPr id="10" name="Google Shape;10;p46"/>
          <p:cNvSpPr txBox="1"/>
          <p:nvPr>
            <p:ph type="title"/>
          </p:nvPr>
        </p:nvSpPr>
        <p:spPr>
          <a:xfrm>
            <a:off x="830984" y="1186733"/>
            <a:ext cx="22715700" cy="1527300"/>
          </a:xfrm>
          <a:prstGeom prst="rect">
            <a:avLst/>
          </a:prstGeom>
          <a:noFill/>
          <a:ln>
            <a:noFill/>
          </a:ln>
        </p:spPr>
        <p:txBody>
          <a:bodyPr anchorCtr="0" anchor="t" bIns="243750" lIns="243750" spcFirstLastPara="1" rIns="243750" wrap="square" tIns="243750">
            <a:noAutofit/>
          </a:bodyPr>
          <a:lstStyle>
            <a:lvl1pPr lvl="0" marR="0" rtl="0" algn="l">
              <a:lnSpc>
                <a:spcPct val="100000"/>
              </a:lnSpc>
              <a:spcBef>
                <a:spcPts val="0"/>
              </a:spcBef>
              <a:spcAft>
                <a:spcPts val="0"/>
              </a:spcAft>
              <a:buClr>
                <a:schemeClr val="dk1"/>
              </a:buClr>
              <a:buSzPts val="6400"/>
              <a:buFont typeface="Lora"/>
              <a:buNone/>
              <a:defRPr b="0" i="0" sz="6400" u="none" cap="none" strike="noStrike">
                <a:solidFill>
                  <a:schemeClr val="dk1"/>
                </a:solidFill>
                <a:latin typeface="Lora"/>
                <a:ea typeface="Lora"/>
                <a:cs typeface="Lora"/>
                <a:sym typeface="Lora"/>
              </a:defRPr>
            </a:lvl1pPr>
            <a:lvl2pPr lvl="1"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9pPr>
          </a:lstStyle>
          <a:p/>
        </p:txBody>
      </p:sp>
      <p:sp>
        <p:nvSpPr>
          <p:cNvPr id="11" name="Google Shape;11;p46"/>
          <p:cNvSpPr txBox="1"/>
          <p:nvPr>
            <p:ph idx="1" type="body"/>
          </p:nvPr>
        </p:nvSpPr>
        <p:spPr>
          <a:xfrm>
            <a:off x="830984" y="3073267"/>
            <a:ext cx="22715700" cy="9110400"/>
          </a:xfrm>
          <a:prstGeom prst="rect">
            <a:avLst/>
          </a:prstGeom>
          <a:noFill/>
          <a:ln>
            <a:noFill/>
          </a:ln>
        </p:spPr>
        <p:txBody>
          <a:bodyPr anchorCtr="0" anchor="t" bIns="243750" lIns="243750" spcFirstLastPara="1" rIns="243750" wrap="square" tIns="243750">
            <a:noAutofit/>
          </a:bodyPr>
          <a:lstStyle>
            <a:lvl1pPr indent="-501650" lvl="0" marL="457200" marR="0" rtl="0" algn="l">
              <a:lnSpc>
                <a:spcPct val="115000"/>
              </a:lnSpc>
              <a:spcBef>
                <a:spcPts val="0"/>
              </a:spcBef>
              <a:spcAft>
                <a:spcPts val="0"/>
              </a:spcAft>
              <a:buClr>
                <a:schemeClr val="dk1"/>
              </a:buClr>
              <a:buSzPts val="4300"/>
              <a:buFont typeface="Proxima Nova"/>
              <a:buChar char="●"/>
              <a:defRPr b="0" i="0" sz="4300" u="none" cap="none" strike="noStrike">
                <a:solidFill>
                  <a:schemeClr val="dk1"/>
                </a:solidFill>
                <a:latin typeface="Proxima Nova"/>
                <a:ea typeface="Proxima Nova"/>
                <a:cs typeface="Proxima Nova"/>
                <a:sym typeface="Proxima Nova"/>
              </a:defRPr>
            </a:lvl1pPr>
            <a:lvl2pPr indent="-463550" lvl="1" marL="914400" marR="0" rtl="0" algn="l">
              <a:lnSpc>
                <a:spcPct val="115000"/>
              </a:lnSpc>
              <a:spcBef>
                <a:spcPts val="4300"/>
              </a:spcBef>
              <a:spcAft>
                <a:spcPts val="0"/>
              </a:spcAft>
              <a:buClr>
                <a:schemeClr val="dk1"/>
              </a:buClr>
              <a:buSzPts val="3700"/>
              <a:buFont typeface="Proxima Nova"/>
              <a:buChar char="○"/>
              <a:defRPr b="0" i="0" sz="3700" u="none" cap="none" strike="noStrike">
                <a:solidFill>
                  <a:schemeClr val="dk1"/>
                </a:solidFill>
                <a:latin typeface="Proxima Nova"/>
                <a:ea typeface="Proxima Nova"/>
                <a:cs typeface="Proxima Nova"/>
                <a:sym typeface="Proxima Nova"/>
              </a:defRPr>
            </a:lvl2pPr>
            <a:lvl3pPr indent="-431800" lvl="2" marL="13716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3pPr>
            <a:lvl4pPr indent="-431800" lvl="3" marL="18288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4pPr>
            <a:lvl5pPr indent="-431800" lvl="4" marL="22860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5pPr>
            <a:lvl6pPr indent="-431800" lvl="5" marL="27432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6pPr>
            <a:lvl7pPr indent="-431800" lvl="6" marL="32004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7pPr>
            <a:lvl8pPr indent="-431800" lvl="7" marL="36576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8pPr>
            <a:lvl9pPr indent="-431800" lvl="8" marL="4114800" marR="0" rtl="0" algn="l">
              <a:lnSpc>
                <a:spcPct val="115000"/>
              </a:lnSpc>
              <a:spcBef>
                <a:spcPts val="4300"/>
              </a:spcBef>
              <a:spcAft>
                <a:spcPts val="430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9pPr>
          </a:lstStyle>
          <a:p/>
        </p:txBody>
      </p:sp>
      <p:sp>
        <p:nvSpPr>
          <p:cNvPr id="12" name="Google Shape;12;p46"/>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2" name="Shape 62"/>
        <p:cNvGrpSpPr/>
        <p:nvPr/>
      </p:nvGrpSpPr>
      <p:grpSpPr>
        <a:xfrm>
          <a:off x="0" y="0"/>
          <a:ext cx="0" cy="0"/>
          <a:chOff x="0" y="0"/>
          <a:chExt cx="0" cy="0"/>
        </a:xfrm>
      </p:grpSpPr>
      <p:sp>
        <p:nvSpPr>
          <p:cNvPr id="63" name="Google Shape;63;p48"/>
          <p:cNvSpPr txBox="1"/>
          <p:nvPr>
            <p:ph type="title"/>
          </p:nvPr>
        </p:nvSpPr>
        <p:spPr>
          <a:xfrm>
            <a:off x="1675964" y="730258"/>
            <a:ext cx="21025723" cy="2651125"/>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6000"/>
              <a:buFont typeface="Lato"/>
              <a:buNone/>
              <a:defRPr b="0" i="0" sz="60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4" name="Google Shape;64;p48"/>
          <p:cNvSpPr txBox="1"/>
          <p:nvPr>
            <p:ph idx="1" type="body"/>
          </p:nvPr>
        </p:nvSpPr>
        <p:spPr>
          <a:xfrm>
            <a:off x="1675964" y="3651250"/>
            <a:ext cx="21025723" cy="8702676"/>
          </a:xfrm>
          <a:prstGeom prst="rect">
            <a:avLst/>
          </a:prstGeom>
          <a:noFill/>
          <a:ln>
            <a:noFill/>
          </a:ln>
        </p:spPr>
        <p:txBody>
          <a:bodyPr anchorCtr="0" anchor="t" bIns="91425" lIns="91425" spcFirstLastPara="1" rIns="91425" wrap="square" tIns="91425">
            <a:noAutofit/>
          </a:bodyPr>
          <a:lstStyle>
            <a:lvl1pPr indent="-533400" lvl="0" marL="457200" marR="0" rtl="0" algn="l">
              <a:lnSpc>
                <a:spcPct val="90000"/>
              </a:lnSpc>
              <a:spcBef>
                <a:spcPts val="2000"/>
              </a:spcBef>
              <a:spcAft>
                <a:spcPts val="0"/>
              </a:spcAft>
              <a:buClr>
                <a:schemeClr val="dk1"/>
              </a:buClr>
              <a:buSzPts val="4800"/>
              <a:buFont typeface="Arial"/>
              <a:buChar char="•"/>
              <a:defRPr b="0" i="0" sz="4800" u="none" cap="none" strike="noStrike">
                <a:solidFill>
                  <a:schemeClr val="dk1"/>
                </a:solidFill>
                <a:latin typeface="Lato"/>
                <a:ea typeface="Lato"/>
                <a:cs typeface="Lato"/>
                <a:sym typeface="Lato"/>
              </a:defRPr>
            </a:lvl1pPr>
            <a:lvl2pPr indent="-482600" lvl="1" marL="914400" marR="0" rtl="0" algn="l">
              <a:lnSpc>
                <a:spcPct val="90000"/>
              </a:lnSpc>
              <a:spcBef>
                <a:spcPts val="1000"/>
              </a:spcBef>
              <a:spcAft>
                <a:spcPts val="0"/>
              </a:spcAft>
              <a:buClr>
                <a:schemeClr val="dk1"/>
              </a:buClr>
              <a:buSzPts val="4000"/>
              <a:buFont typeface="Arial"/>
              <a:buChar char="•"/>
              <a:defRPr b="0" i="0" sz="4000" u="none" cap="none" strike="noStrike">
                <a:solidFill>
                  <a:schemeClr val="dk1"/>
                </a:solidFill>
                <a:latin typeface="Lato"/>
                <a:ea typeface="Lato"/>
                <a:cs typeface="Lato"/>
                <a:sym typeface="Lato"/>
              </a:defRPr>
            </a:lvl2pPr>
            <a:lvl3pPr indent="-457200" lvl="2" marL="1371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3pPr>
            <a:lvl4pPr indent="-431800" lvl="3" marL="18288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Lato"/>
                <a:ea typeface="Lato"/>
                <a:cs typeface="Lato"/>
                <a:sym typeface="Lato"/>
              </a:defRPr>
            </a:lvl4pPr>
            <a:lvl5pPr indent="-431800" lvl="4" marL="22860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Lato"/>
                <a:ea typeface="Lato"/>
                <a:cs typeface="Lato"/>
                <a:sym typeface="La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9pPr>
          </a:lstStyle>
          <a:p/>
        </p:txBody>
      </p:sp>
      <p:sp>
        <p:nvSpPr>
          <p:cNvPr id="65" name="Google Shape;65;p48"/>
          <p:cNvSpPr txBox="1"/>
          <p:nvPr>
            <p:ph idx="12" type="sldNum"/>
          </p:nvPr>
        </p:nvSpPr>
        <p:spPr>
          <a:xfrm>
            <a:off x="17216716" y="12712709"/>
            <a:ext cx="5484971" cy="730250"/>
          </a:xfrm>
          <a:prstGeom prst="rect">
            <a:avLst/>
          </a:prstGeom>
          <a:noFill/>
          <a:ln>
            <a:noFill/>
          </a:ln>
        </p:spPr>
        <p:txBody>
          <a:bodyPr anchorCtr="0" anchor="ctr" bIns="91400" lIns="182825" spcFirstLastPara="1" rIns="182825" wrap="square" tIns="91400">
            <a:noAutofit/>
          </a:bodyPr>
          <a:lstStyle>
            <a:lvl1pPr indent="0" lvl="0"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1pPr>
            <a:lvl2pPr indent="0" lvl="1"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2pPr>
            <a:lvl3pPr indent="0" lvl="2"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3pPr>
            <a:lvl4pPr indent="0" lvl="3"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4pPr>
            <a:lvl5pPr indent="0" lvl="4"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5pPr>
            <a:lvl6pPr indent="0" lvl="5"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6pPr>
            <a:lvl7pPr indent="0" lvl="6"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7pPr>
            <a:lvl8pPr indent="0" lvl="7"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8pPr>
            <a:lvl9pPr indent="0" lvl="8"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sz="1400">
              <a:solidFill>
                <a:srgbClr val="000000"/>
              </a:solidFill>
              <a:latin typeface="Arial"/>
              <a:ea typeface="Arial"/>
              <a:cs typeface="Arial"/>
              <a:sym typeface="Arial"/>
            </a:endParaRPr>
          </a:p>
        </p:txBody>
      </p:sp>
      <p:sp>
        <p:nvSpPr>
          <p:cNvPr id="66" name="Google Shape;66;p48"/>
          <p:cNvSpPr/>
          <p:nvPr/>
        </p:nvSpPr>
        <p:spPr>
          <a:xfrm>
            <a:off x="1379200" y="12481862"/>
            <a:ext cx="12924600" cy="77700"/>
          </a:xfrm>
          <a:prstGeom prst="rect">
            <a:avLst/>
          </a:prstGeom>
          <a:solidFill>
            <a:srgbClr val="E9E8E7"/>
          </a:solidFill>
          <a:ln>
            <a:noFill/>
          </a:ln>
        </p:spPr>
        <p:txBody>
          <a:bodyPr anchorCtr="0" anchor="ctr" bIns="45650" lIns="91325" spcFirstLastPara="1" rIns="91325" wrap="square" tIns="45650">
            <a:noAutofit/>
          </a:bodyPr>
          <a:lstStyle/>
          <a:p>
            <a:pPr indent="0" lvl="0" marL="0" marR="0" rtl="0" algn="ctr">
              <a:lnSpc>
                <a:spcPct val="100000"/>
              </a:lnSpc>
              <a:spcBef>
                <a:spcPts val="0"/>
              </a:spcBef>
              <a:spcAft>
                <a:spcPts val="0"/>
              </a:spcAft>
              <a:buClr>
                <a:srgbClr val="000000"/>
              </a:buClr>
              <a:buSzPts val="3600"/>
              <a:buFont typeface="Arial"/>
              <a:buNone/>
            </a:pPr>
            <a:r>
              <a:t/>
            </a:r>
            <a:endParaRPr b="0" i="0" sz="3600" u="none" cap="none" strike="noStrike">
              <a:solidFill>
                <a:schemeClr val="accent2"/>
              </a:solidFill>
              <a:latin typeface="Open Sans"/>
              <a:ea typeface="Open Sans"/>
              <a:cs typeface="Open Sans"/>
              <a:sym typeface="Open Sans"/>
            </a:endParaRPr>
          </a:p>
        </p:txBody>
      </p:sp>
      <p:sp>
        <p:nvSpPr>
          <p:cNvPr id="67" name="Google Shape;67;p48"/>
          <p:cNvSpPr txBox="1"/>
          <p:nvPr/>
        </p:nvSpPr>
        <p:spPr>
          <a:xfrm>
            <a:off x="3862850" y="12864375"/>
            <a:ext cx="9629100" cy="310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Proxima Nova"/>
                <a:ea typeface="Proxima Nova"/>
                <a:cs typeface="Proxima Nova"/>
                <a:sym typeface="Proxima Nova"/>
              </a:rPr>
              <a:t>The Essential Nonprofit Strategic Plan Template </a:t>
            </a:r>
            <a:r>
              <a:rPr b="0" i="0" lang="en" sz="1800" u="none" cap="none" strike="noStrike">
                <a:solidFill>
                  <a:srgbClr val="000000"/>
                </a:solidFill>
                <a:latin typeface="Proxima Nova"/>
                <a:ea typeface="Proxima Nova"/>
                <a:cs typeface="Proxima Nova"/>
                <a:sym typeface="Proxima Nova"/>
              </a:rPr>
              <a:t>©</a:t>
            </a:r>
            <a:endParaRPr b="1" i="0" sz="1800" u="none" cap="none" strike="noStrike">
              <a:solidFill>
                <a:srgbClr val="000000"/>
              </a:solidFill>
              <a:latin typeface="Proxima Nova"/>
              <a:ea typeface="Proxima Nova"/>
              <a:cs typeface="Proxima Nova"/>
              <a:sym typeface="Proxima Nova"/>
            </a:endParaRPr>
          </a:p>
        </p:txBody>
      </p:sp>
      <p:pic>
        <p:nvPicPr>
          <p:cNvPr id="68" name="Google Shape;68;p48"/>
          <p:cNvPicPr preferRelativeResize="0"/>
          <p:nvPr/>
        </p:nvPicPr>
        <p:blipFill rotWithShape="1">
          <a:blip r:embed="rId1">
            <a:alphaModFix/>
          </a:blip>
          <a:srcRect b="0" l="0" r="0" t="0"/>
          <a:stretch/>
        </p:blipFill>
        <p:spPr>
          <a:xfrm>
            <a:off x="1161348" y="12712698"/>
            <a:ext cx="2701500" cy="9320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 id="2147483690" r:id="rId33"/>
    <p:sldLayoutId id="2147483691" r:id="rId34"/>
    <p:sldLayoutId id="2147483692" r:id="rId35"/>
    <p:sldLayoutId id="2147483693" r:id="rId36"/>
    <p:sldLayoutId id="2147483694" r:id="rId37"/>
    <p:sldLayoutId id="2147483695" r:id="rId38"/>
    <p:sldLayoutId id="2147483696" r:id="rId39"/>
    <p:sldLayoutId id="2147483697" r:id="rId40"/>
    <p:sldLayoutId id="2147483698" r:id="rId4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244" name="Shape 244"/>
        <p:cNvGrpSpPr/>
        <p:nvPr/>
      </p:nvGrpSpPr>
      <p:grpSpPr>
        <a:xfrm>
          <a:off x="0" y="0"/>
          <a:ext cx="0" cy="0"/>
          <a:chOff x="0" y="0"/>
          <a:chExt cx="0" cy="0"/>
        </a:xfrm>
      </p:grpSpPr>
      <p:sp>
        <p:nvSpPr>
          <p:cNvPr id="245" name="Google Shape;245;p54"/>
          <p:cNvSpPr txBox="1"/>
          <p:nvPr>
            <p:ph type="title"/>
          </p:nvPr>
        </p:nvSpPr>
        <p:spPr>
          <a:xfrm>
            <a:off x="1675964" y="730258"/>
            <a:ext cx="21025800" cy="26511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6000"/>
              <a:buFont typeface="Lato"/>
              <a:buNone/>
              <a:defRPr b="0" i="0" sz="6000" u="none" cap="none" strike="noStrike">
                <a:solidFill>
                  <a:schemeClr val="dk1"/>
                </a:solidFill>
                <a:latin typeface="Lato"/>
                <a:ea typeface="Lato"/>
                <a:cs typeface="Lato"/>
                <a:sym typeface="Lat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46" name="Google Shape;246;p54"/>
          <p:cNvSpPr txBox="1"/>
          <p:nvPr>
            <p:ph idx="1" type="body"/>
          </p:nvPr>
        </p:nvSpPr>
        <p:spPr>
          <a:xfrm>
            <a:off x="1675964" y="3651250"/>
            <a:ext cx="21025800" cy="8702700"/>
          </a:xfrm>
          <a:prstGeom prst="rect">
            <a:avLst/>
          </a:prstGeom>
          <a:noFill/>
          <a:ln>
            <a:noFill/>
          </a:ln>
        </p:spPr>
        <p:txBody>
          <a:bodyPr anchorCtr="0" anchor="t" bIns="91425" lIns="91425" spcFirstLastPara="1" rIns="91425" wrap="square" tIns="91425">
            <a:noAutofit/>
          </a:bodyPr>
          <a:lstStyle>
            <a:lvl1pPr indent="-533400" lvl="0" marL="457200" marR="0" rtl="0" algn="l">
              <a:lnSpc>
                <a:spcPct val="90000"/>
              </a:lnSpc>
              <a:spcBef>
                <a:spcPts val="2000"/>
              </a:spcBef>
              <a:spcAft>
                <a:spcPts val="0"/>
              </a:spcAft>
              <a:buClr>
                <a:schemeClr val="dk1"/>
              </a:buClr>
              <a:buSzPts val="4800"/>
              <a:buFont typeface="Arial"/>
              <a:buChar char="•"/>
              <a:defRPr b="0" i="0" sz="4800" u="none" cap="none" strike="noStrike">
                <a:solidFill>
                  <a:schemeClr val="dk1"/>
                </a:solidFill>
                <a:latin typeface="Lato"/>
                <a:ea typeface="Lato"/>
                <a:cs typeface="Lato"/>
                <a:sym typeface="Lato"/>
              </a:defRPr>
            </a:lvl1pPr>
            <a:lvl2pPr indent="-482600" lvl="1" marL="914400" marR="0" rtl="0" algn="l">
              <a:lnSpc>
                <a:spcPct val="90000"/>
              </a:lnSpc>
              <a:spcBef>
                <a:spcPts val="1000"/>
              </a:spcBef>
              <a:spcAft>
                <a:spcPts val="0"/>
              </a:spcAft>
              <a:buClr>
                <a:schemeClr val="dk1"/>
              </a:buClr>
              <a:buSzPts val="4000"/>
              <a:buFont typeface="Arial"/>
              <a:buChar char="•"/>
              <a:defRPr b="0" i="0" sz="4000" u="none" cap="none" strike="noStrike">
                <a:solidFill>
                  <a:schemeClr val="dk1"/>
                </a:solidFill>
                <a:latin typeface="Lato"/>
                <a:ea typeface="Lato"/>
                <a:cs typeface="Lato"/>
                <a:sym typeface="Lato"/>
              </a:defRPr>
            </a:lvl2pPr>
            <a:lvl3pPr indent="-457200" lvl="2" marL="1371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3pPr>
            <a:lvl4pPr indent="-431800" lvl="3" marL="18288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Lato"/>
                <a:ea typeface="Lato"/>
                <a:cs typeface="Lato"/>
                <a:sym typeface="Lato"/>
              </a:defRPr>
            </a:lvl4pPr>
            <a:lvl5pPr indent="-431800" lvl="4" marL="22860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Lato"/>
                <a:ea typeface="Lato"/>
                <a:cs typeface="Lato"/>
                <a:sym typeface="La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Lato"/>
                <a:ea typeface="Lato"/>
                <a:cs typeface="Lato"/>
                <a:sym typeface="Lato"/>
              </a:defRPr>
            </a:lvl9pPr>
          </a:lstStyle>
          <a:p/>
        </p:txBody>
      </p:sp>
      <p:sp>
        <p:nvSpPr>
          <p:cNvPr id="247" name="Google Shape;247;p54"/>
          <p:cNvSpPr txBox="1"/>
          <p:nvPr>
            <p:ph idx="10" type="dt"/>
          </p:nvPr>
        </p:nvSpPr>
        <p:spPr>
          <a:xfrm>
            <a:off x="1675964" y="12712709"/>
            <a:ext cx="5484900" cy="7302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BEBEBE"/>
              </a:buClr>
              <a:buSzPts val="2400"/>
              <a:buFont typeface="Lato"/>
              <a:buNone/>
              <a:defRPr b="0" i="0" sz="2400" u="none" cap="none" strike="noStrike">
                <a:solidFill>
                  <a:srgbClr val="BEBEBE"/>
                </a:solidFill>
                <a:latin typeface="Lato"/>
                <a:ea typeface="Lato"/>
                <a:cs typeface="Lato"/>
                <a:sym typeface="Lato"/>
              </a:defRPr>
            </a:lvl1pPr>
            <a:lvl2pPr lvl="1"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2pPr>
            <a:lvl3pPr lvl="2"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3pPr>
            <a:lvl4pPr lvl="3"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4pPr>
            <a:lvl5pPr lvl="4"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5pPr>
            <a:lvl6pPr lvl="5"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6pPr>
            <a:lvl7pPr lvl="6"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7pPr>
            <a:lvl8pPr lvl="7"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8pPr>
            <a:lvl9pPr lvl="8"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9pPr>
          </a:lstStyle>
          <a:p/>
        </p:txBody>
      </p:sp>
      <p:sp>
        <p:nvSpPr>
          <p:cNvPr id="248" name="Google Shape;248;p54"/>
          <p:cNvSpPr txBox="1"/>
          <p:nvPr>
            <p:ph idx="11" type="ftr"/>
          </p:nvPr>
        </p:nvSpPr>
        <p:spPr>
          <a:xfrm>
            <a:off x="8075096" y="12712709"/>
            <a:ext cx="8227500" cy="7302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BEBEBE"/>
              </a:buClr>
              <a:buSzPts val="2400"/>
              <a:buFont typeface="Lato"/>
              <a:buNone/>
              <a:defRPr b="0" i="0" sz="2400" u="none" cap="none" strike="noStrike">
                <a:solidFill>
                  <a:srgbClr val="BEBEBE"/>
                </a:solidFill>
                <a:latin typeface="Lato"/>
                <a:ea typeface="Lato"/>
                <a:cs typeface="Lato"/>
                <a:sym typeface="Lato"/>
              </a:defRPr>
            </a:lvl1pPr>
            <a:lvl2pPr lvl="1"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2pPr>
            <a:lvl3pPr lvl="2"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3pPr>
            <a:lvl4pPr lvl="3"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4pPr>
            <a:lvl5pPr lvl="4"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5pPr>
            <a:lvl6pPr lvl="5"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6pPr>
            <a:lvl7pPr lvl="6"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7pPr>
            <a:lvl8pPr lvl="7"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8pPr>
            <a:lvl9pPr lvl="8" marR="0" rtl="0" algn="l">
              <a:lnSpc>
                <a:spcPct val="100000"/>
              </a:lnSpc>
              <a:spcBef>
                <a:spcPts val="0"/>
              </a:spcBef>
              <a:spcAft>
                <a:spcPts val="0"/>
              </a:spcAft>
              <a:buClr>
                <a:schemeClr val="dk1"/>
              </a:buClr>
              <a:buSzPts val="3600"/>
              <a:buFont typeface="Lato"/>
              <a:buNone/>
              <a:defRPr b="0" i="0" sz="3600" u="none" cap="none" strike="noStrike">
                <a:solidFill>
                  <a:schemeClr val="dk1"/>
                </a:solidFill>
                <a:latin typeface="Lato"/>
                <a:ea typeface="Lato"/>
                <a:cs typeface="Lato"/>
                <a:sym typeface="Lato"/>
              </a:defRPr>
            </a:lvl9pPr>
          </a:lstStyle>
          <a:p/>
        </p:txBody>
      </p:sp>
      <p:sp>
        <p:nvSpPr>
          <p:cNvPr id="249" name="Google Shape;249;p54"/>
          <p:cNvSpPr txBox="1"/>
          <p:nvPr>
            <p:ph idx="12" type="sldNum"/>
          </p:nvPr>
        </p:nvSpPr>
        <p:spPr>
          <a:xfrm>
            <a:off x="17216716" y="12712709"/>
            <a:ext cx="5484900" cy="730200"/>
          </a:xfrm>
          <a:prstGeom prst="rect">
            <a:avLst/>
          </a:prstGeom>
          <a:noFill/>
          <a:ln>
            <a:noFill/>
          </a:ln>
        </p:spPr>
        <p:txBody>
          <a:bodyPr anchorCtr="0" anchor="ctr" bIns="91400" lIns="182825" spcFirstLastPara="1" rIns="182825" wrap="square" tIns="91400">
            <a:noAutofit/>
          </a:bodyPr>
          <a:lstStyle>
            <a:lvl1pPr indent="0" lvl="0"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1pPr>
            <a:lvl2pPr indent="0" lvl="1"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2pPr>
            <a:lvl3pPr indent="0" lvl="2"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3pPr>
            <a:lvl4pPr indent="0" lvl="3"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4pPr>
            <a:lvl5pPr indent="0" lvl="4"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5pPr>
            <a:lvl6pPr indent="0" lvl="5"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6pPr>
            <a:lvl7pPr indent="0" lvl="6"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7pPr>
            <a:lvl8pPr indent="0" lvl="7"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8pPr>
            <a:lvl9pPr indent="0" lvl="8" marL="0" marR="0" rtl="0" algn="r">
              <a:lnSpc>
                <a:spcPct val="100000"/>
              </a:lnSpc>
              <a:spcBef>
                <a:spcPts val="0"/>
              </a:spcBef>
              <a:spcAft>
                <a:spcPts val="0"/>
              </a:spcAft>
              <a:buClr>
                <a:srgbClr val="BEBEBE"/>
              </a:buClr>
              <a:buSzPts val="600"/>
              <a:buFont typeface="Lato"/>
              <a:buNone/>
              <a:defRPr b="0" i="0" sz="2400" u="none" cap="none" strike="noStrike">
                <a:solidFill>
                  <a:srgbClr val="BEBEBE"/>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sz="1400">
              <a:solidFill>
                <a:srgbClr val="000000"/>
              </a:solidFill>
              <a:latin typeface="Arial"/>
              <a:ea typeface="Arial"/>
              <a:cs typeface="Arial"/>
              <a:sym typeface="Arial"/>
            </a:endParaRPr>
          </a:p>
        </p:txBody>
      </p:sp>
      <p:sp>
        <p:nvSpPr>
          <p:cNvPr id="250" name="Google Shape;250;p54"/>
          <p:cNvSpPr/>
          <p:nvPr/>
        </p:nvSpPr>
        <p:spPr>
          <a:xfrm>
            <a:off x="2139594" y="12466850"/>
            <a:ext cx="12164100" cy="92700"/>
          </a:xfrm>
          <a:prstGeom prst="rect">
            <a:avLst/>
          </a:prstGeom>
          <a:solidFill>
            <a:schemeClr val="dk2"/>
          </a:solidFill>
          <a:ln>
            <a:noFill/>
          </a:ln>
        </p:spPr>
        <p:txBody>
          <a:bodyPr anchorCtr="0" anchor="ctr" bIns="45650" lIns="91325" spcFirstLastPara="1" rIns="91325" wrap="square" tIns="45650">
            <a:noAutofit/>
          </a:bodyPr>
          <a:lstStyle/>
          <a:p>
            <a:pPr indent="0" lvl="0" marL="0" marR="0" rtl="0" algn="ctr">
              <a:lnSpc>
                <a:spcPct val="100000"/>
              </a:lnSpc>
              <a:spcBef>
                <a:spcPts val="0"/>
              </a:spcBef>
              <a:spcAft>
                <a:spcPts val="0"/>
              </a:spcAft>
              <a:buClr>
                <a:srgbClr val="000000"/>
              </a:buClr>
              <a:buSzPts val="3600"/>
              <a:buFont typeface="Arial"/>
              <a:buNone/>
            </a:pPr>
            <a:r>
              <a:t/>
            </a:r>
            <a:endParaRPr b="0" i="0" sz="3600" u="none" cap="none" strike="noStrike">
              <a:solidFill>
                <a:schemeClr val="accent2"/>
              </a:solidFill>
              <a:latin typeface="Open Sans"/>
              <a:ea typeface="Open Sans"/>
              <a:cs typeface="Open Sans"/>
              <a:sym typeface="Open Sans"/>
            </a:endParaRPr>
          </a:p>
        </p:txBody>
      </p:sp>
      <p:sp>
        <p:nvSpPr>
          <p:cNvPr id="251" name="Google Shape;251;p54"/>
          <p:cNvSpPr txBox="1"/>
          <p:nvPr/>
        </p:nvSpPr>
        <p:spPr>
          <a:xfrm>
            <a:off x="3862850" y="12864375"/>
            <a:ext cx="9629100" cy="310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Lato"/>
                <a:ea typeface="Lato"/>
                <a:cs typeface="Lato"/>
                <a:sym typeface="Lato"/>
              </a:rPr>
              <a:t>The Essential Nonprofit Strategic Plan Template </a:t>
            </a:r>
            <a:r>
              <a:rPr b="0" i="0" lang="en" sz="1800" u="none" cap="none" strike="noStrike">
                <a:solidFill>
                  <a:srgbClr val="000000"/>
                </a:solidFill>
                <a:latin typeface="Lato"/>
                <a:ea typeface="Lato"/>
                <a:cs typeface="Lato"/>
                <a:sym typeface="Lato"/>
              </a:rPr>
              <a:t>©</a:t>
            </a:r>
            <a:endParaRPr b="1" i="0" sz="1800" u="none" cap="none" strike="noStrike">
              <a:solidFill>
                <a:srgbClr val="000000"/>
              </a:solidFill>
              <a:latin typeface="Lato"/>
              <a:ea typeface="Lato"/>
              <a:cs typeface="Lato"/>
              <a:sym typeface="Lato"/>
            </a:endParaRPr>
          </a:p>
        </p:txBody>
      </p:sp>
      <p:pic>
        <p:nvPicPr>
          <p:cNvPr id="252" name="Google Shape;252;p54"/>
          <p:cNvPicPr preferRelativeResize="0"/>
          <p:nvPr/>
        </p:nvPicPr>
        <p:blipFill rotWithShape="1">
          <a:blip r:embed="rId1">
            <a:alphaModFix/>
          </a:blip>
          <a:srcRect b="0" l="0" r="0" t="0"/>
          <a:stretch/>
        </p:blipFill>
        <p:spPr>
          <a:xfrm>
            <a:off x="782250" y="12636499"/>
            <a:ext cx="2836750" cy="9786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 id="2147483734" r:id="rId36"/>
    <p:sldLayoutId id="2147483735" r:id="rId37"/>
    <p:sldLayoutId id="2147483736" r:id="rId38"/>
    <p:sldLayoutId id="2147483737" r:id="rId39"/>
    <p:sldLayoutId id="2147483738" r:id="rId40"/>
    <p:sldLayoutId id="2147483739" r:id="rId41"/>
    <p:sldLayoutId id="2147483740" r:id="rId4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432" name="Shape 432"/>
        <p:cNvGrpSpPr/>
        <p:nvPr/>
      </p:nvGrpSpPr>
      <p:grpSpPr>
        <a:xfrm>
          <a:off x="0" y="0"/>
          <a:ext cx="0" cy="0"/>
          <a:chOff x="0" y="0"/>
          <a:chExt cx="0" cy="0"/>
        </a:xfrm>
      </p:grpSpPr>
      <p:sp>
        <p:nvSpPr>
          <p:cNvPr id="433" name="Google Shape;433;p57"/>
          <p:cNvSpPr txBox="1"/>
          <p:nvPr>
            <p:ph type="title"/>
          </p:nvPr>
        </p:nvSpPr>
        <p:spPr>
          <a:xfrm>
            <a:off x="830984" y="1186733"/>
            <a:ext cx="22715700" cy="1527300"/>
          </a:xfrm>
          <a:prstGeom prst="rect">
            <a:avLst/>
          </a:prstGeom>
          <a:noFill/>
          <a:ln>
            <a:noFill/>
          </a:ln>
        </p:spPr>
        <p:txBody>
          <a:bodyPr anchorCtr="0" anchor="t" bIns="243750" lIns="243750" spcFirstLastPara="1" rIns="243750" wrap="square" tIns="243750">
            <a:noAutofit/>
          </a:bodyPr>
          <a:lstStyle>
            <a:lvl1pPr lvl="0" marR="0" rtl="0" algn="l">
              <a:lnSpc>
                <a:spcPct val="100000"/>
              </a:lnSpc>
              <a:spcBef>
                <a:spcPts val="0"/>
              </a:spcBef>
              <a:spcAft>
                <a:spcPts val="0"/>
              </a:spcAft>
              <a:buClr>
                <a:schemeClr val="dk1"/>
              </a:buClr>
              <a:buSzPts val="6400"/>
              <a:buFont typeface="Lora"/>
              <a:buNone/>
              <a:defRPr b="0" i="0" sz="6400" u="none" cap="none" strike="noStrike">
                <a:solidFill>
                  <a:schemeClr val="dk1"/>
                </a:solidFill>
                <a:latin typeface="Lora"/>
                <a:ea typeface="Lora"/>
                <a:cs typeface="Lora"/>
                <a:sym typeface="Lora"/>
              </a:defRPr>
            </a:lvl1pPr>
            <a:lvl2pPr lvl="1"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7500"/>
              <a:buFont typeface="Arial"/>
              <a:buNone/>
              <a:defRPr b="0" i="0" sz="7500" u="none" cap="none" strike="noStrike">
                <a:solidFill>
                  <a:schemeClr val="dk1"/>
                </a:solidFill>
                <a:latin typeface="Arial"/>
                <a:ea typeface="Arial"/>
                <a:cs typeface="Arial"/>
                <a:sym typeface="Arial"/>
              </a:defRPr>
            </a:lvl9pPr>
          </a:lstStyle>
          <a:p/>
        </p:txBody>
      </p:sp>
      <p:sp>
        <p:nvSpPr>
          <p:cNvPr id="434" name="Google Shape;434;p57"/>
          <p:cNvSpPr txBox="1"/>
          <p:nvPr>
            <p:ph idx="1" type="body"/>
          </p:nvPr>
        </p:nvSpPr>
        <p:spPr>
          <a:xfrm>
            <a:off x="830984" y="3073267"/>
            <a:ext cx="22715700" cy="9110400"/>
          </a:xfrm>
          <a:prstGeom prst="rect">
            <a:avLst/>
          </a:prstGeom>
          <a:noFill/>
          <a:ln>
            <a:noFill/>
          </a:ln>
        </p:spPr>
        <p:txBody>
          <a:bodyPr anchorCtr="0" anchor="t" bIns="243750" lIns="243750" spcFirstLastPara="1" rIns="243750" wrap="square" tIns="243750">
            <a:noAutofit/>
          </a:bodyPr>
          <a:lstStyle>
            <a:lvl1pPr indent="-501650" lvl="0" marL="457200" marR="0" rtl="0" algn="l">
              <a:lnSpc>
                <a:spcPct val="115000"/>
              </a:lnSpc>
              <a:spcBef>
                <a:spcPts val="0"/>
              </a:spcBef>
              <a:spcAft>
                <a:spcPts val="0"/>
              </a:spcAft>
              <a:buClr>
                <a:schemeClr val="dk1"/>
              </a:buClr>
              <a:buSzPts val="4300"/>
              <a:buFont typeface="Proxima Nova"/>
              <a:buChar char="●"/>
              <a:defRPr b="0" i="0" sz="4300" u="none" cap="none" strike="noStrike">
                <a:solidFill>
                  <a:schemeClr val="dk1"/>
                </a:solidFill>
                <a:latin typeface="Proxima Nova"/>
                <a:ea typeface="Proxima Nova"/>
                <a:cs typeface="Proxima Nova"/>
                <a:sym typeface="Proxima Nova"/>
              </a:defRPr>
            </a:lvl1pPr>
            <a:lvl2pPr indent="-463550" lvl="1" marL="914400" marR="0" rtl="0" algn="l">
              <a:lnSpc>
                <a:spcPct val="115000"/>
              </a:lnSpc>
              <a:spcBef>
                <a:spcPts val="4300"/>
              </a:spcBef>
              <a:spcAft>
                <a:spcPts val="0"/>
              </a:spcAft>
              <a:buClr>
                <a:schemeClr val="dk1"/>
              </a:buClr>
              <a:buSzPts val="3700"/>
              <a:buFont typeface="Proxima Nova"/>
              <a:buChar char="○"/>
              <a:defRPr b="0" i="0" sz="3700" u="none" cap="none" strike="noStrike">
                <a:solidFill>
                  <a:schemeClr val="dk1"/>
                </a:solidFill>
                <a:latin typeface="Proxima Nova"/>
                <a:ea typeface="Proxima Nova"/>
                <a:cs typeface="Proxima Nova"/>
                <a:sym typeface="Proxima Nova"/>
              </a:defRPr>
            </a:lvl2pPr>
            <a:lvl3pPr indent="-431800" lvl="2" marL="13716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3pPr>
            <a:lvl4pPr indent="-431800" lvl="3" marL="18288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4pPr>
            <a:lvl5pPr indent="-431800" lvl="4" marL="22860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5pPr>
            <a:lvl6pPr indent="-431800" lvl="5" marL="27432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6pPr>
            <a:lvl7pPr indent="-431800" lvl="6" marL="32004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7pPr>
            <a:lvl8pPr indent="-431800" lvl="7" marL="3657600" marR="0" rtl="0" algn="l">
              <a:lnSpc>
                <a:spcPct val="115000"/>
              </a:lnSpc>
              <a:spcBef>
                <a:spcPts val="4300"/>
              </a:spcBef>
              <a:spcAft>
                <a:spcPts val="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8pPr>
            <a:lvl9pPr indent="-431800" lvl="8" marL="4114800" marR="0" rtl="0" algn="l">
              <a:lnSpc>
                <a:spcPct val="115000"/>
              </a:lnSpc>
              <a:spcBef>
                <a:spcPts val="4300"/>
              </a:spcBef>
              <a:spcAft>
                <a:spcPts val="4300"/>
              </a:spcAft>
              <a:buClr>
                <a:schemeClr val="dk1"/>
              </a:buClr>
              <a:buSzPts val="3200"/>
              <a:buFont typeface="Proxima Nova"/>
              <a:buChar char="■"/>
              <a:defRPr b="0" i="0" sz="3200" u="none" cap="none" strike="noStrike">
                <a:solidFill>
                  <a:schemeClr val="dk1"/>
                </a:solidFill>
                <a:latin typeface="Proxima Nova"/>
                <a:ea typeface="Proxima Nova"/>
                <a:cs typeface="Proxima Nova"/>
                <a:sym typeface="Proxima Nova"/>
              </a:defRPr>
            </a:lvl9pPr>
          </a:lstStyle>
          <a:p/>
        </p:txBody>
      </p:sp>
      <p:sp>
        <p:nvSpPr>
          <p:cNvPr id="435" name="Google Shape;435;p57"/>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lvl1pPr indent="0" lvl="0"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2700"/>
              <a:buFont typeface="Arial"/>
              <a:buNone/>
              <a:defRPr b="0" i="0" sz="27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2.xml"/><Relationship Id="rId3" Type="http://schemas.openxmlformats.org/officeDocument/2006/relationships/hyperlink" Target="https://prosper-strategies.com/ideas/#sharedpowerstrategy" TargetMode="External"/><Relationship Id="rId4" Type="http://schemas.openxmlformats.org/officeDocument/2006/relationships/hyperlink" Target="https://prosper-strategies.com/contac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8.jp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hyperlink" Target="http://www.prosper-strategies.com" TargetMode="Externa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jp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hyperlink" Target="https://info.prosper-strategies.com/en-us/101-guide-mission-and-vision-download" TargetMode="External"/><Relationship Id="rId4" Type="http://schemas.openxmlformats.org/officeDocument/2006/relationships/hyperlink" Target="https://prosper-strategies.com/tools-how-to-guide-core-value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hyperlink" Target="https://info.prosper-strategies.com/en-us/101-guide-pillars-okr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8.jpg"/><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22.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hyperlink" Target="https://prosper-strategies.com/ideas/#sharedpowerstrategy" TargetMode="External"/><Relationship Id="rId4" Type="http://schemas.openxmlformats.org/officeDocument/2006/relationships/hyperlink" Target="https://info.prosper-strategies.com/en/shared-power-strategy-download-page" TargetMode="External"/><Relationship Id="rId5" Type="http://schemas.openxmlformats.org/officeDocument/2006/relationships/hyperlink" Target="https://prosper-strategies.com/ideas/#sharedpowerstrategy"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 Id="rId3" Type="http://schemas.openxmlformats.org/officeDocument/2006/relationships/hyperlink" Target="https://info.prosper-strategies.com/en-us/objective-and-key-result-dashboard-for-nonprofit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hyperlink" Target="https://info.prosper-strategies.com/en-us/objective-and-key-result-dashboard-for-nonprofits"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hyperlink" Target="https://docs.google.com/document/d/1RvPP0nuUdLWWqOtgoIkXBY-CPBafmP3Rt1VgYs9SEZk/copy" TargetMode="External"/><Relationship Id="rId4" Type="http://schemas.openxmlformats.org/officeDocument/2006/relationships/hyperlink" Target="https://prosper-strategies.com/three-versions-of-your-nonprofits-strategic-plan"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hyperlink" Target="http://www.prosper-strategies.com" TargetMode="External"/><Relationship Id="rId4" Type="http://schemas.openxmlformats.org/officeDocument/2006/relationships/hyperlink" Target="mailto:hello@prosper-strategies.com" TargetMode="External"/><Relationship Id="rId5"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hyperlink" Target="https://www.nonprofitpro.com/post/how-having-a-strategic-plan-will-help-you-raise-significantly-more-mone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jp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info.prosper-strategies.com/en-us/stakeholder-worksheet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1"/>
          <p:cNvSpPr txBox="1"/>
          <p:nvPr>
            <p:ph type="title"/>
          </p:nvPr>
        </p:nvSpPr>
        <p:spPr>
          <a:xfrm>
            <a:off x="917894" y="3116000"/>
            <a:ext cx="12071400" cy="30327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8800"/>
              <a:buNone/>
            </a:pPr>
            <a:r>
              <a:rPr lang="en"/>
              <a:t>Nonprofit Strategic Plan Template</a:t>
            </a:r>
            <a:endParaRPr/>
          </a:p>
        </p:txBody>
      </p:sp>
      <p:sp>
        <p:nvSpPr>
          <p:cNvPr id="490" name="Google Shape;490;p1"/>
          <p:cNvSpPr txBox="1"/>
          <p:nvPr>
            <p:ph idx="1" type="subTitle"/>
          </p:nvPr>
        </p:nvSpPr>
        <p:spPr>
          <a:xfrm>
            <a:off x="1119052" y="2654242"/>
            <a:ext cx="9763200" cy="1669500"/>
          </a:xfrm>
          <a:prstGeom prst="rect">
            <a:avLst/>
          </a:prstGeom>
          <a:noFill/>
          <a:ln>
            <a:noFill/>
          </a:ln>
        </p:spPr>
        <p:txBody>
          <a:bodyPr anchorCtr="0" anchor="t" bIns="243750" lIns="243750" spcFirstLastPara="1" rIns="243750" wrap="square" tIns="243750">
            <a:noAutofit/>
          </a:bodyPr>
          <a:lstStyle/>
          <a:p>
            <a:pPr indent="0" lvl="0" marL="0" rtl="0" algn="l">
              <a:lnSpc>
                <a:spcPct val="115000"/>
              </a:lnSpc>
              <a:spcBef>
                <a:spcPts val="0"/>
              </a:spcBef>
              <a:spcAft>
                <a:spcPts val="4300"/>
              </a:spcAft>
              <a:buSzPts val="4300"/>
              <a:buNone/>
            </a:pPr>
            <a:r>
              <a:rPr lang="en"/>
              <a:t>The Essential</a:t>
            </a:r>
            <a:endParaRPr/>
          </a:p>
        </p:txBody>
      </p:sp>
      <p:sp>
        <p:nvSpPr>
          <p:cNvPr id="491" name="Google Shape;491;p1"/>
          <p:cNvSpPr txBox="1"/>
          <p:nvPr/>
        </p:nvSpPr>
        <p:spPr>
          <a:xfrm>
            <a:off x="1119050" y="6324475"/>
            <a:ext cx="11669100" cy="256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i="0" lang="en" sz="3000" u="none" cap="none" strike="noStrike">
                <a:solidFill>
                  <a:srgbClr val="58676F"/>
                </a:solidFill>
                <a:latin typeface="Proxima Nova"/>
                <a:ea typeface="Proxima Nova"/>
                <a:cs typeface="Proxima Nova"/>
                <a:sym typeface="Proxima Nova"/>
              </a:rPr>
              <a:t>Learn from your stakeholders, </a:t>
            </a:r>
            <a:br>
              <a:rPr b="1" i="0" lang="en" sz="3000" u="none" cap="none" strike="noStrike">
                <a:solidFill>
                  <a:srgbClr val="58676F"/>
                </a:solidFill>
                <a:latin typeface="Proxima Nova"/>
                <a:ea typeface="Proxima Nova"/>
                <a:cs typeface="Proxima Nova"/>
                <a:sym typeface="Proxima Nova"/>
              </a:rPr>
            </a:br>
            <a:r>
              <a:rPr b="1" i="0" lang="en" sz="3000" u="none" cap="none" strike="noStrike">
                <a:solidFill>
                  <a:srgbClr val="58676F"/>
                </a:solidFill>
                <a:latin typeface="Proxima Nova"/>
                <a:ea typeface="Proxima Nova"/>
                <a:cs typeface="Proxima Nova"/>
                <a:sym typeface="Proxima Nova"/>
              </a:rPr>
              <a:t>plan your priorities, </a:t>
            </a:r>
            <a:br>
              <a:rPr b="1" i="0" lang="en" sz="3000" u="none" cap="none" strike="noStrike">
                <a:solidFill>
                  <a:srgbClr val="58676F"/>
                </a:solidFill>
                <a:latin typeface="Proxima Nova"/>
                <a:ea typeface="Proxima Nova"/>
                <a:cs typeface="Proxima Nova"/>
                <a:sym typeface="Proxima Nova"/>
              </a:rPr>
            </a:br>
            <a:r>
              <a:rPr b="1" i="0" lang="en" sz="3000" u="none" cap="none" strike="noStrike">
                <a:solidFill>
                  <a:srgbClr val="58676F"/>
                </a:solidFill>
                <a:latin typeface="Proxima Nova"/>
                <a:ea typeface="Proxima Nova"/>
                <a:cs typeface="Proxima Nova"/>
                <a:sym typeface="Proxima Nova"/>
              </a:rPr>
              <a:t>change the world.</a:t>
            </a:r>
            <a:endParaRPr b="1" i="0" sz="3000" u="none" cap="none" strike="noStrike">
              <a:solidFill>
                <a:srgbClr val="58676F"/>
              </a:solidFill>
              <a:latin typeface="Proxima Nova"/>
              <a:ea typeface="Proxima Nova"/>
              <a:cs typeface="Proxima Nova"/>
              <a:sym typeface="Proxima Nova"/>
            </a:endParaRPr>
          </a:p>
        </p:txBody>
      </p:sp>
      <p:pic>
        <p:nvPicPr>
          <p:cNvPr id="492" name="Google Shape;492;p1"/>
          <p:cNvPicPr preferRelativeResize="0"/>
          <p:nvPr/>
        </p:nvPicPr>
        <p:blipFill rotWithShape="1">
          <a:blip r:embed="rId3">
            <a:alphaModFix/>
          </a:blip>
          <a:srcRect b="0" l="0" r="0" t="0"/>
          <a:stretch/>
        </p:blipFill>
        <p:spPr>
          <a:xfrm>
            <a:off x="7989155" y="570225"/>
            <a:ext cx="17145020" cy="13716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10"/>
          <p:cNvSpPr txBox="1"/>
          <p:nvPr/>
        </p:nvSpPr>
        <p:spPr>
          <a:xfrm>
            <a:off x="1716250" y="357450"/>
            <a:ext cx="221226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Stakeholder Assessment Example</a:t>
            </a:r>
            <a:endParaRPr b="0" i="0" sz="64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400" u="none" cap="none" strike="noStrike">
              <a:solidFill>
                <a:srgbClr val="161616"/>
              </a:solidFill>
              <a:latin typeface="Lora"/>
              <a:ea typeface="Lora"/>
              <a:cs typeface="Lora"/>
              <a:sym typeface="Lora"/>
            </a:endParaRPr>
          </a:p>
        </p:txBody>
      </p:sp>
      <p:sp>
        <p:nvSpPr>
          <p:cNvPr id="577" name="Google Shape;577;p10"/>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8" name="Google Shape;578;p10"/>
          <p:cNvSpPr txBox="1"/>
          <p:nvPr/>
        </p:nvSpPr>
        <p:spPr>
          <a:xfrm>
            <a:off x="19476500" y="18040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rgbClr val="78909C"/>
                </a:solidFill>
                <a:latin typeface="Josefin Sans"/>
                <a:ea typeface="Josefin Sans"/>
                <a:cs typeface="Josefin Sans"/>
                <a:sym typeface="Josefin Sans"/>
              </a:rPr>
              <a:t>To fill in the next page:</a:t>
            </a:r>
            <a:endParaRPr b="1" i="0" sz="33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Your organization's stakeholders are the 3-5+ most important groups that impact the future of your organization. This can include groups like clients, funders, board members, etc.</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Determine the groups most important to your organization and then fill in the table by answering the questions across the top row.</a:t>
            </a:r>
            <a:endParaRPr b="0" i="0" sz="2400" u="none" cap="none" strike="noStrike">
              <a:solidFill>
                <a:srgbClr val="000000"/>
              </a:solidFill>
              <a:latin typeface="Proxima Nova"/>
              <a:ea typeface="Proxima Nova"/>
              <a:cs typeface="Proxima Nova"/>
              <a:sym typeface="Proxima Nova"/>
            </a:endParaRPr>
          </a:p>
        </p:txBody>
      </p:sp>
      <p:sp>
        <p:nvSpPr>
          <p:cNvPr id="579" name="Google Shape;579;p1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580" name="Google Shape;580;p10"/>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graphicFrame>
        <p:nvGraphicFramePr>
          <p:cNvPr id="581" name="Google Shape;581;p10"/>
          <p:cNvGraphicFramePr/>
          <p:nvPr/>
        </p:nvGraphicFramePr>
        <p:xfrm>
          <a:off x="1716238" y="1822300"/>
          <a:ext cx="3000000" cy="3000000"/>
        </p:xfrm>
        <a:graphic>
          <a:graphicData uri="http://schemas.openxmlformats.org/drawingml/2006/table">
            <a:tbl>
              <a:tblPr>
                <a:noFill/>
                <a:tableStyleId>{3BB650CA-D8FE-448F-BFEA-7A763C109FA9}</a:tableStyleId>
              </a:tblPr>
              <a:tblGrid>
                <a:gridCol w="2121250"/>
                <a:gridCol w="2323450"/>
                <a:gridCol w="2429900"/>
                <a:gridCol w="2526575"/>
                <a:gridCol w="2526575"/>
                <a:gridCol w="2526575"/>
                <a:gridCol w="2526575"/>
              </a:tblGrid>
              <a:tr h="683000">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Stakeholder</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Typical titles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What would they say your organization's strengths are?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How does your organization help them meet their goals?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What reservations do they have about your organization?</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What action are you hoping for this stakeholder to take?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Why should this stakeholder choose your organization over others?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1348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Board Member</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N/A</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Provides services in areas they care about</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Wants to make a direct, local impact</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Not sure they are able to be as hands-on as they'd like to be</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Donate</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Trusted in the community for years</a:t>
                      </a:r>
                      <a:endParaRPr sz="2000" u="none" cap="none" strike="noStrike">
                        <a:solidFill>
                          <a:schemeClr val="accent4"/>
                        </a:solidFill>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Corporate Donor</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Philanthropy Program Officer</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Mission directly aligns with giving priorities</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Local partner that helps them meet their goals</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Don't always have volunteer opportunities for employees</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Donate</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Our work resonates with potential donors, volunteers, staff</a:t>
                      </a:r>
                      <a:endParaRPr sz="2000" u="none" cap="none" strike="noStrike">
                        <a:solidFill>
                          <a:schemeClr val="accent4"/>
                        </a:solidFill>
                        <a:latin typeface="Proxima Nova"/>
                        <a:ea typeface="Proxima Nova"/>
                        <a:cs typeface="Proxima Nova"/>
                        <a:sym typeface="Proxima Nova"/>
                      </a:endParaRPr>
                    </a:p>
                  </a:txBody>
                  <a:tcPr marT="91425" marB="91425" marR="91425" marL="91425"/>
                </a:tc>
              </a:tr>
              <a:tr h="10937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Client</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N/A</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Customer service first</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We meet their immediate needs, while also providing them with the supports to meet their long-term goals</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They are reluctant to ask for help</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Transition from emergency relief to long-term stability</a:t>
                      </a:r>
                      <a:endParaRPr sz="2000" u="none" cap="none" strike="noStrike">
                        <a:solidFill>
                          <a:schemeClr val="accent4"/>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4"/>
                          </a:solidFill>
                          <a:latin typeface="Proxima Nova"/>
                          <a:ea typeface="Proxima Nova"/>
                          <a:cs typeface="Proxima Nova"/>
                          <a:sym typeface="Proxima Nova"/>
                        </a:rPr>
                        <a:t>We treat the whole person</a:t>
                      </a:r>
                      <a:endParaRPr sz="2000" u="none" cap="none" strike="noStrike">
                        <a:solidFill>
                          <a:schemeClr val="accent4"/>
                        </a:solidFill>
                        <a:latin typeface="Proxima Nova"/>
                        <a:ea typeface="Proxima Nova"/>
                        <a:cs typeface="Proxima Nova"/>
                        <a:sym typeface="Proxima Nova"/>
                      </a:endParaRPr>
                    </a:p>
                  </a:txBody>
                  <a:tcPr marT="91425" marB="91425" marR="91425" marL="91425"/>
                </a:tc>
              </a:tr>
            </a:tbl>
          </a:graphicData>
        </a:graphic>
      </p:graphicFrame>
      <p:sp>
        <p:nvSpPr>
          <p:cNvPr id="582" name="Google Shape;582;p10"/>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11"/>
          <p:cNvSpPr txBox="1"/>
          <p:nvPr/>
        </p:nvSpPr>
        <p:spPr>
          <a:xfrm>
            <a:off x="370050" y="463450"/>
            <a:ext cx="221226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Stakeholder Assessment Worksheet </a:t>
            </a:r>
            <a:endParaRPr b="0" i="0" sz="64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400" u="none" cap="none" strike="noStrike">
              <a:solidFill>
                <a:srgbClr val="161616"/>
              </a:solidFill>
              <a:latin typeface="Lora"/>
              <a:ea typeface="Lora"/>
              <a:cs typeface="Lora"/>
              <a:sym typeface="Lora"/>
            </a:endParaRPr>
          </a:p>
        </p:txBody>
      </p:sp>
      <p:sp>
        <p:nvSpPr>
          <p:cNvPr id="588" name="Google Shape;588;p11"/>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9" name="Google Shape;589;p1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590" name="Google Shape;590;p11"/>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graphicFrame>
        <p:nvGraphicFramePr>
          <p:cNvPr id="591" name="Google Shape;591;p11"/>
          <p:cNvGraphicFramePr/>
          <p:nvPr/>
        </p:nvGraphicFramePr>
        <p:xfrm>
          <a:off x="597900" y="1479754"/>
          <a:ext cx="3000000" cy="3000000"/>
        </p:xfrm>
        <a:graphic>
          <a:graphicData uri="http://schemas.openxmlformats.org/drawingml/2006/table">
            <a:tbl>
              <a:tblPr>
                <a:noFill/>
                <a:tableStyleId>{3BB650CA-D8FE-448F-BFEA-7A763C109FA9}</a:tableStyleId>
              </a:tblPr>
              <a:tblGrid>
                <a:gridCol w="1831975"/>
                <a:gridCol w="2632750"/>
                <a:gridCol w="3646100"/>
                <a:gridCol w="3646100"/>
                <a:gridCol w="3646100"/>
                <a:gridCol w="3646100"/>
                <a:gridCol w="3646100"/>
              </a:tblGrid>
              <a:tr h="1680300">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Stakeholder</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Typical titles</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What would they say your organization's strengths are?</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How does your organization help them meet their goals?</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What reservations do they have about your organization?</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What action are you hoping for this stakeholder to take?</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Why should this stakeholder choose your organization over others?</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r>
              <a:tr h="113537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Ultra"/>
                          <a:ea typeface="Ultra"/>
                          <a:cs typeface="Ultra"/>
                          <a:sym typeface="Ultra"/>
                        </a:rPr>
                        <a:t>Board Member</a:t>
                      </a:r>
                      <a:endParaRPr sz="2000" u="none" cap="none" strike="noStrike">
                        <a:solidFill>
                          <a:srgbClr val="B7B7B7"/>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c>
                  <a:txBody>
                    <a:bodyPr/>
                    <a:lstStyle/>
                    <a:p>
                      <a:pPr indent="0" lvl="0" marL="45720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3600"/>
                        <a:buFont typeface="Arial"/>
                        <a:buNone/>
                      </a:pPr>
                      <a:r>
                        <a:t/>
                      </a:r>
                      <a:endParaRPr sz="3600" u="none" cap="none" strike="noStrike">
                        <a:solidFill>
                          <a:srgbClr val="B7B7B7"/>
                        </a:solidFill>
                        <a:latin typeface="Ultra"/>
                        <a:ea typeface="Ultra"/>
                        <a:cs typeface="Ultra"/>
                        <a:sym typeface="Ultra"/>
                      </a:endParaRPr>
                    </a:p>
                  </a:txBody>
                  <a:tcPr marT="91425" marB="91425" marR="91425" marL="91425"/>
                </a:tc>
              </a:tr>
              <a:tr h="1654900">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rgbClr val="B7B7B7"/>
                          </a:solidFill>
                          <a:latin typeface="Ultra"/>
                          <a:ea typeface="Ultra"/>
                          <a:cs typeface="Ultra"/>
                          <a:sym typeface="Ultra"/>
                        </a:rPr>
                        <a:t>Families</a:t>
                      </a:r>
                      <a:endParaRPr sz="1800" u="none" cap="none" strike="noStrike">
                        <a:solidFill>
                          <a:srgbClr val="B7B7B7"/>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Mum, Dad</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Local playgroup with high levels of support, great program, fantastic environment</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As parents they are looking for a place to relax and spend time with their children, help them along their path as parents</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Most parents like it when there are more families there but our numbers are up and down.</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Continue to support and attend the playgroup.  Share their experience on social media</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Superior program, experience for the them and their children.</a:t>
                      </a:r>
                      <a:endParaRPr sz="2000" u="none" cap="none" strike="noStrike">
                        <a:latin typeface="Ultra"/>
                        <a:ea typeface="Ultra"/>
                        <a:cs typeface="Ultra"/>
                        <a:sym typeface="Ultra"/>
                      </a:endParaRPr>
                    </a:p>
                  </a:txBody>
                  <a:tcPr marT="91425" marB="91425" marR="91425" marL="91425"/>
                </a:tc>
              </a:tr>
              <a:tr h="31700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Ultra"/>
                          <a:ea typeface="Ultra"/>
                          <a:cs typeface="Ultra"/>
                          <a:sym typeface="Ultra"/>
                        </a:rPr>
                        <a:t>Facilitators</a:t>
                      </a:r>
                      <a:endParaRPr sz="2000" u="none" cap="none" strike="noStrike">
                        <a:solidFill>
                          <a:srgbClr val="B7B7B7"/>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Facilitator</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RHK Program, support, facility</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Training, Imparted Knowledge, 3a + CoS + Montessori, is equipped to give back to community, big personal positive change in confidence, strength, courage</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Need help to get hours increased</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Continue their growth, help expand the program, continue to grow</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No comparison!</a:t>
                      </a:r>
                      <a:endParaRPr sz="2000" u="none" cap="none" strike="noStrike">
                        <a:latin typeface="Ultra"/>
                        <a:ea typeface="Ultra"/>
                        <a:cs typeface="Ultra"/>
                        <a:sym typeface="Ultra"/>
                      </a:endParaRPr>
                    </a:p>
                  </a:txBody>
                  <a:tcPr marT="91425" marB="91425" marR="91425" marL="91425"/>
                </a:tc>
              </a:tr>
              <a:tr h="16540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Ultra"/>
                          <a:ea typeface="Ultra"/>
                          <a:cs typeface="Ultra"/>
                          <a:sym typeface="Ultra"/>
                        </a:rPr>
                        <a:t>Service Orgs</a:t>
                      </a:r>
                      <a:endParaRPr sz="2000" u="none" cap="none" strike="noStrike">
                        <a:solidFill>
                          <a:srgbClr val="B7B7B7"/>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CEO, GM, Facilitator</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Indigenous family intervention program designed here</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Family Protection and Wellbeing require family cohesion and parenting skills development but choices are limited</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Need to be evidence based for consideration – hence the use of American programs.</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Support at the highest level will be requested once we have an evidence base.</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Designed for the families they serve, for and with indigenous facilitators.  An obvious choice if it can be included in the panel of options.</a:t>
                      </a:r>
                      <a:endParaRPr sz="2000" u="none" cap="none" strike="noStrike">
                        <a:latin typeface="Ultra"/>
                        <a:ea typeface="Ultra"/>
                        <a:cs typeface="Ultra"/>
                        <a:sym typeface="Ultra"/>
                      </a:endParaRPr>
                    </a:p>
                  </a:txBody>
                  <a:tcPr marT="91425" marB="91425" marR="91425" marL="91425"/>
                </a:tc>
              </a:tr>
              <a:tr h="16540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Ultra"/>
                          <a:ea typeface="Ultra"/>
                          <a:cs typeface="Ultra"/>
                          <a:sym typeface="Ultra"/>
                        </a:rPr>
                        <a:t>Donors</a:t>
                      </a:r>
                      <a:endParaRPr sz="2000" u="none" cap="none" strike="noStrike">
                        <a:solidFill>
                          <a:srgbClr val="B7B7B7"/>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Doing a required activity – it is understood we need more in the parenting space – but government cannot seem to fund it effectively.</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Parenting is an obvious place to invest philanthropic donations for highest SROI – if it works!</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Early stage, limited data, limited sites, no validation of data as yet.</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Continued growth of support and donations.</a:t>
                      </a:r>
                      <a:endParaRPr sz="2000" u="none" cap="none" strike="noStrike">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Ultra"/>
                          <a:ea typeface="Ultra"/>
                          <a:cs typeface="Ultra"/>
                          <a:sym typeface="Ultra"/>
                        </a:rPr>
                        <a:t>Very few other operators doing what we are doing in the development of a new, purpose built  program.m</a:t>
                      </a:r>
                      <a:endParaRPr sz="2000" u="none" cap="none" strike="noStrike">
                        <a:latin typeface="Ultra"/>
                        <a:ea typeface="Ultra"/>
                        <a:cs typeface="Ultra"/>
                        <a:sym typeface="Ultra"/>
                      </a:endParaRPr>
                    </a:p>
                  </a:txBody>
                  <a:tcPr marT="91425" marB="91425" marR="91425" marL="91425"/>
                </a:tc>
              </a:tr>
            </a:tbl>
          </a:graphicData>
        </a:graphic>
      </p:graphicFrame>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5" name="Shape 595"/>
        <p:cNvGrpSpPr/>
        <p:nvPr/>
      </p:nvGrpSpPr>
      <p:grpSpPr>
        <a:xfrm>
          <a:off x="0" y="0"/>
          <a:ext cx="0" cy="0"/>
          <a:chOff x="0" y="0"/>
          <a:chExt cx="0" cy="0"/>
        </a:xfrm>
      </p:grpSpPr>
      <p:sp>
        <p:nvSpPr>
          <p:cNvPr id="596" name="Google Shape;596;p12"/>
          <p:cNvSpPr/>
          <p:nvPr/>
        </p:nvSpPr>
        <p:spPr>
          <a:xfrm>
            <a:off x="2139594" y="12466850"/>
            <a:ext cx="12164100" cy="92700"/>
          </a:xfrm>
          <a:prstGeom prst="rect">
            <a:avLst/>
          </a:prstGeom>
          <a:solidFill>
            <a:srgbClr val="E5E5E5"/>
          </a:solidFill>
          <a:ln>
            <a:noFill/>
          </a:ln>
        </p:spPr>
        <p:txBody>
          <a:bodyPr anchorCtr="0" anchor="ctr" bIns="45650" lIns="91325" spcFirstLastPara="1" rIns="91325" wrap="square" tIns="45650">
            <a:noAutofit/>
          </a:bodyPr>
          <a:lstStyle/>
          <a:p>
            <a:pPr indent="0" lvl="0" marL="0" marR="0" rtl="0" algn="ctr">
              <a:lnSpc>
                <a:spcPct val="100000"/>
              </a:lnSpc>
              <a:spcBef>
                <a:spcPts val="0"/>
              </a:spcBef>
              <a:spcAft>
                <a:spcPts val="0"/>
              </a:spcAft>
              <a:buClr>
                <a:srgbClr val="000000"/>
              </a:buClr>
              <a:buSzPts val="3600"/>
              <a:buFont typeface="Arial"/>
              <a:buNone/>
            </a:pPr>
            <a:r>
              <a:t/>
            </a:r>
            <a:endParaRPr b="0" i="0" sz="3600" u="none" cap="none" strike="noStrike">
              <a:solidFill>
                <a:srgbClr val="44CEB9"/>
              </a:solidFill>
              <a:latin typeface="Open Sans"/>
              <a:ea typeface="Open Sans"/>
              <a:cs typeface="Open Sans"/>
              <a:sym typeface="Open Sans"/>
            </a:endParaRPr>
          </a:p>
        </p:txBody>
      </p:sp>
      <p:sp>
        <p:nvSpPr>
          <p:cNvPr id="597" name="Google Shape;597;p12"/>
          <p:cNvSpPr txBox="1"/>
          <p:nvPr/>
        </p:nvSpPr>
        <p:spPr>
          <a:xfrm>
            <a:off x="1907375" y="317800"/>
            <a:ext cx="221226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161616"/>
                </a:solidFill>
                <a:latin typeface="Volkhov"/>
                <a:ea typeface="Volkhov"/>
                <a:cs typeface="Volkhov"/>
                <a:sym typeface="Volkhov"/>
              </a:rPr>
              <a:t>Going Deeper: The Stakeholder Assessment</a:t>
            </a:r>
            <a:endParaRPr b="0" i="0" sz="6000" u="none" cap="none" strike="noStrike">
              <a:solidFill>
                <a:srgbClr val="161616"/>
              </a:solidFill>
              <a:latin typeface="Volkhov"/>
              <a:ea typeface="Volkhov"/>
              <a:cs typeface="Volkhov"/>
              <a:sym typeface="Volkhov"/>
            </a:endParaRPr>
          </a:p>
        </p:txBody>
      </p:sp>
      <p:sp>
        <p:nvSpPr>
          <p:cNvPr id="598" name="Google Shape;598;p12"/>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9" name="Google Shape;599;p12"/>
          <p:cNvSpPr txBox="1"/>
          <p:nvPr/>
        </p:nvSpPr>
        <p:spPr>
          <a:xfrm rot="-5400000">
            <a:off x="-1617300" y="2634400"/>
            <a:ext cx="44304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sp>
        <p:nvSpPr>
          <p:cNvPr id="600" name="Google Shape;600;p1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601" name="Google Shape;601;p12"/>
          <p:cNvSpPr txBox="1"/>
          <p:nvPr/>
        </p:nvSpPr>
        <p:spPr>
          <a:xfrm>
            <a:off x="2034575" y="1889775"/>
            <a:ext cx="21026100" cy="70872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rgbClr val="000000"/>
              </a:buClr>
              <a:buSzPts val="2400"/>
              <a:buFont typeface="Arial"/>
              <a:buNone/>
            </a:pPr>
            <a:r>
              <a:rPr b="0" i="0" lang="en" sz="2400" u="none" cap="none" strike="noStrike">
                <a:solidFill>
                  <a:srgbClr val="000000"/>
                </a:solidFill>
                <a:latin typeface="Open Sans"/>
                <a:ea typeface="Open Sans"/>
                <a:cs typeface="Open Sans"/>
                <a:sym typeface="Open Sans"/>
              </a:rPr>
              <a:t>Your own evaluation of your stakeholders will only take you so far. At some point, you need to talk to your stakeholders to learn about their perceptions of your nonprofit and why they are involved. In fact, stakeholder perspectives-particularly your nonprofit clients' perspectives-are integral to helping you shape an effective strategic plan. </a:t>
            </a:r>
            <a:endParaRPr b="0"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rPr b="1" i="0" lang="en" sz="2400" u="none" cap="none" strike="noStrike">
                <a:solidFill>
                  <a:srgbClr val="000000"/>
                </a:solidFill>
                <a:latin typeface="Open Sans"/>
                <a:ea typeface="Open Sans"/>
                <a:cs typeface="Open Sans"/>
                <a:sym typeface="Open Sans"/>
              </a:rPr>
              <a:t>We suggest:</a:t>
            </a:r>
            <a:endParaRPr b="1"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381000" lvl="0" marL="457200" marR="0" rtl="0" algn="l">
              <a:lnSpc>
                <a:spcPct val="120000"/>
              </a:lnSpc>
              <a:spcBef>
                <a:spcPts val="0"/>
              </a:spcBef>
              <a:spcAft>
                <a:spcPts val="0"/>
              </a:spcAft>
              <a:buClr>
                <a:srgbClr val="000000"/>
              </a:buClr>
              <a:buSzPts val="2400"/>
              <a:buFont typeface="Lato"/>
              <a:buChar char="●"/>
            </a:pPr>
            <a:r>
              <a:rPr b="1" i="0" lang="en" sz="2400" u="none" cap="none" strike="noStrike">
                <a:solidFill>
                  <a:srgbClr val="000000"/>
                </a:solidFill>
                <a:latin typeface="Open Sans"/>
                <a:ea typeface="Open Sans"/>
                <a:cs typeface="Open Sans"/>
                <a:sym typeface="Open Sans"/>
              </a:rPr>
              <a:t>A Stakeholder Survey: </a:t>
            </a:r>
            <a:r>
              <a:rPr b="0" i="0" lang="en" sz="2400" u="none" cap="none" strike="noStrike">
                <a:solidFill>
                  <a:srgbClr val="000000"/>
                </a:solidFill>
                <a:latin typeface="Open Sans"/>
                <a:ea typeface="Open Sans"/>
                <a:cs typeface="Open Sans"/>
                <a:sym typeface="Open Sans"/>
              </a:rPr>
              <a:t>Ask your stakeholders how they perceive your organization; what compels them to get involved, work with you or give; what reservations they have; and what their hopes are for your organization's future. If you need to reach stakeholders for whom you don’t have contact information, Prosper Strategies can help.</a:t>
            </a:r>
            <a:br>
              <a:rPr b="0" i="0" lang="en" sz="2400" u="none" cap="none" strike="noStrike">
                <a:solidFill>
                  <a:srgbClr val="000000"/>
                </a:solidFill>
                <a:latin typeface="Open Sans"/>
                <a:ea typeface="Open Sans"/>
                <a:cs typeface="Open Sans"/>
                <a:sym typeface="Open Sans"/>
              </a:rPr>
            </a:br>
            <a:endParaRPr b="0" i="0" sz="2400" u="none" cap="none" strike="noStrike">
              <a:solidFill>
                <a:srgbClr val="000000"/>
              </a:solidFill>
              <a:latin typeface="Open Sans"/>
              <a:ea typeface="Open Sans"/>
              <a:cs typeface="Open Sans"/>
              <a:sym typeface="Open Sans"/>
            </a:endParaRPr>
          </a:p>
          <a:p>
            <a:pPr indent="-381000" lvl="0" marL="457200" marR="0" rtl="0" algn="l">
              <a:lnSpc>
                <a:spcPct val="120000"/>
              </a:lnSpc>
              <a:spcBef>
                <a:spcPts val="0"/>
              </a:spcBef>
              <a:spcAft>
                <a:spcPts val="0"/>
              </a:spcAft>
              <a:buClr>
                <a:srgbClr val="000000"/>
              </a:buClr>
              <a:buSzPts val="2400"/>
              <a:buFont typeface="Lato"/>
              <a:buChar char="●"/>
            </a:pPr>
            <a:r>
              <a:rPr b="1" i="0" lang="en" sz="2400" u="none" cap="none" strike="noStrike">
                <a:solidFill>
                  <a:srgbClr val="000000"/>
                </a:solidFill>
                <a:latin typeface="Open Sans"/>
                <a:ea typeface="Open Sans"/>
                <a:cs typeface="Open Sans"/>
                <a:sym typeface="Open Sans"/>
              </a:rPr>
              <a:t>Stakeholder Focus Groups: </a:t>
            </a:r>
            <a:r>
              <a:rPr b="0" i="0" lang="en" sz="2400" u="none" cap="none" strike="noStrike">
                <a:solidFill>
                  <a:srgbClr val="000000"/>
                </a:solidFill>
                <a:latin typeface="Open Sans"/>
                <a:ea typeface="Open Sans"/>
                <a:cs typeface="Open Sans"/>
                <a:sym typeface="Open Sans"/>
              </a:rPr>
              <a:t>With a focus group, you can ask stakeholders similar questions to those you might bring up in a survey, but you can also get their real-time reaction to initiatives or programs you're considering. Focus groups tend to be a better fit than surveys if you are looking for qualitative feedback rather than quantitative. </a:t>
            </a:r>
            <a:br>
              <a:rPr b="0" i="0" lang="en" sz="2400" u="none" cap="none" strike="noStrike">
                <a:solidFill>
                  <a:srgbClr val="000000"/>
                </a:solidFill>
                <a:latin typeface="Open Sans"/>
                <a:ea typeface="Open Sans"/>
                <a:cs typeface="Open Sans"/>
                <a:sym typeface="Open Sans"/>
              </a:rPr>
            </a:br>
            <a:endParaRPr b="0" i="0" sz="2400" u="none" cap="none" strike="noStrike">
              <a:solidFill>
                <a:srgbClr val="000000"/>
              </a:solidFill>
              <a:latin typeface="Open Sans"/>
              <a:ea typeface="Open Sans"/>
              <a:cs typeface="Open Sans"/>
              <a:sym typeface="Open Sans"/>
            </a:endParaRPr>
          </a:p>
          <a:p>
            <a:pPr indent="-381000" lvl="0" marL="457200" marR="0" rtl="0" algn="l">
              <a:lnSpc>
                <a:spcPct val="120000"/>
              </a:lnSpc>
              <a:spcBef>
                <a:spcPts val="0"/>
              </a:spcBef>
              <a:spcAft>
                <a:spcPts val="0"/>
              </a:spcAft>
              <a:buClr>
                <a:srgbClr val="000000"/>
              </a:buClr>
              <a:buSzPts val="2400"/>
              <a:buFont typeface="Lato"/>
              <a:buChar char="●"/>
            </a:pPr>
            <a:r>
              <a:rPr b="1" i="0" lang="en" sz="2400" u="none" cap="none" strike="noStrike">
                <a:solidFill>
                  <a:srgbClr val="000000"/>
                </a:solidFill>
                <a:latin typeface="Open Sans"/>
                <a:ea typeface="Open Sans"/>
                <a:cs typeface="Open Sans"/>
                <a:sym typeface="Open Sans"/>
              </a:rPr>
              <a:t>Stakeholder Interviews: </a:t>
            </a:r>
            <a:r>
              <a:rPr b="0" i="0" lang="en" sz="2400" u="none" cap="none" strike="noStrike">
                <a:solidFill>
                  <a:srgbClr val="000000"/>
                </a:solidFill>
                <a:latin typeface="Open Sans"/>
                <a:ea typeface="Open Sans"/>
                <a:cs typeface="Open Sans"/>
                <a:sym typeface="Open Sans"/>
              </a:rPr>
              <a:t>If you don’t have the budget or time for a survey or focus group, individual interviews with stakeholders can be a good alternative. You can ask similar questions to those you’d bring up in a survey or focus group, but you’ll be able to dig deeper into the feedback and insights your stakeholders provide. The drawback, of course, is that you won’t get the same diversity and quantity of responses you could expect from survey or focus group methods, and some might consider your results less significant.</a:t>
            </a:r>
            <a:endParaRPr b="0"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rPr b="0" i="0" lang="en" sz="2400" u="none" cap="none" strike="noStrike">
                <a:solidFill>
                  <a:srgbClr val="000000"/>
                </a:solidFill>
                <a:latin typeface="Open Sans"/>
                <a:ea typeface="Open Sans"/>
                <a:cs typeface="Open Sans"/>
                <a:sym typeface="Open Sans"/>
              </a:rPr>
              <a:t>In our work, stakeholder engagement doesn’t end with the stakeholder assessment; that’s just the beginning. Learn more about how we weave our Shared Power Strategy philosophy through every strategic planning engagement If you need assistance with stakeholder research and engagement </a:t>
            </a:r>
            <a:r>
              <a:rPr b="0" i="0" lang="en" sz="240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here</a:t>
            </a:r>
            <a:r>
              <a:rPr b="0" i="0" lang="en" sz="2400" u="none" cap="none" strike="noStrike">
                <a:solidFill>
                  <a:srgbClr val="000000"/>
                </a:solidFill>
                <a:latin typeface="Open Sans"/>
                <a:ea typeface="Open Sans"/>
                <a:cs typeface="Open Sans"/>
                <a:sym typeface="Open Sans"/>
              </a:rPr>
              <a:t>, and </a:t>
            </a:r>
            <a:r>
              <a:rPr b="0" i="0" lang="en" sz="2400" u="sng" cap="none" strike="noStrike">
                <a:solidFill>
                  <a:srgbClr val="005EA7"/>
                </a:solidFill>
                <a:latin typeface="Open Sans"/>
                <a:ea typeface="Open Sans"/>
                <a:cs typeface="Open Sans"/>
                <a:sym typeface="Open Sans"/>
                <a:hlinkClick r:id="rId4">
                  <a:extLst>
                    <a:ext uri="{A12FA001-AC4F-418D-AE19-62706E023703}">
                      <ahyp:hlinkClr val="tx"/>
                    </a:ext>
                  </a:extLst>
                </a:hlinkClick>
              </a:rPr>
              <a:t>reach out to Prosper Strategies</a:t>
            </a:r>
            <a:r>
              <a:rPr b="0" i="0" lang="en" sz="2400" u="none" cap="none" strike="noStrike">
                <a:solidFill>
                  <a:srgbClr val="000000"/>
                </a:solidFill>
                <a:latin typeface="Open Sans"/>
                <a:ea typeface="Open Sans"/>
                <a:cs typeface="Open Sans"/>
                <a:sym typeface="Open Sans"/>
              </a:rPr>
              <a:t> for more ideas and support.</a:t>
            </a:r>
            <a:endParaRPr b="0" i="0" sz="2400" u="none" cap="none" strike="noStrike">
              <a:solidFill>
                <a:srgbClr val="000000"/>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13"/>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607" name="Google Shape;607;p13"/>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608" name="Google Shape;608;p13"/>
          <p:cNvSpPr txBox="1"/>
          <p:nvPr>
            <p:ph idx="1" type="subTitle"/>
          </p:nvPr>
        </p:nvSpPr>
        <p:spPr>
          <a:xfrm>
            <a:off x="883950" y="256500"/>
            <a:ext cx="21928200" cy="1679400"/>
          </a:xfrm>
          <a:prstGeom prst="rect">
            <a:avLst/>
          </a:prstGeom>
          <a:noFill/>
          <a:ln>
            <a:noFill/>
          </a:ln>
        </p:spPr>
        <p:txBody>
          <a:bodyPr anchorCtr="0" anchor="t" bIns="243750" lIns="243750" spcFirstLastPara="1" rIns="243750" wrap="square" tIns="243750">
            <a:noAutofit/>
          </a:bodyPr>
          <a:lstStyle/>
          <a:p>
            <a:pPr indent="0" lvl="0" marL="0" rtl="0" algn="l">
              <a:lnSpc>
                <a:spcPct val="115000"/>
              </a:lnSpc>
              <a:spcBef>
                <a:spcPts val="0"/>
              </a:spcBef>
              <a:spcAft>
                <a:spcPts val="0"/>
              </a:spcAft>
              <a:buSzPts val="4300"/>
              <a:buNone/>
            </a:pPr>
            <a:r>
              <a:rPr lang="en" sz="6000">
                <a:solidFill>
                  <a:schemeClr val="dk1"/>
                </a:solidFill>
                <a:highlight>
                  <a:srgbClr val="FFFFFF"/>
                </a:highlight>
                <a:latin typeface="Lora"/>
                <a:ea typeface="Lora"/>
                <a:cs typeface="Lora"/>
                <a:sym typeface="Lora"/>
              </a:rPr>
              <a:t>Key Findings From Our Stakeholder Assessment Include:</a:t>
            </a:r>
            <a:endParaRPr sz="6000">
              <a:solidFill>
                <a:schemeClr val="dk1"/>
              </a:solidFill>
              <a:highlight>
                <a:srgbClr val="FFFFFF"/>
              </a:highlight>
              <a:latin typeface="Lora"/>
              <a:ea typeface="Lora"/>
              <a:cs typeface="Lora"/>
              <a:sym typeface="Lora"/>
            </a:endParaRPr>
          </a:p>
          <a:p>
            <a:pPr indent="0" lvl="0" marL="0" rtl="0" algn="l">
              <a:lnSpc>
                <a:spcPct val="115000"/>
              </a:lnSpc>
              <a:spcBef>
                <a:spcPts val="4300"/>
              </a:spcBef>
              <a:spcAft>
                <a:spcPts val="4300"/>
              </a:spcAft>
              <a:buSzPts val="4300"/>
              <a:buNone/>
            </a:pPr>
            <a:r>
              <a:t/>
            </a:r>
            <a:endParaRPr sz="6000">
              <a:solidFill>
                <a:schemeClr val="dk1"/>
              </a:solidFill>
              <a:highlight>
                <a:srgbClr val="FFFFFF"/>
              </a:highlight>
              <a:latin typeface="Lora"/>
              <a:ea typeface="Lora"/>
              <a:cs typeface="Lora"/>
              <a:sym typeface="Lora"/>
            </a:endParaRPr>
          </a:p>
        </p:txBody>
      </p:sp>
      <p:sp>
        <p:nvSpPr>
          <p:cNvPr id="609" name="Google Shape;609;p13"/>
          <p:cNvSpPr/>
          <p:nvPr/>
        </p:nvSpPr>
        <p:spPr>
          <a:xfrm>
            <a:off x="946000" y="1794175"/>
            <a:ext cx="23076900" cy="105039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We have limited exposure in the community – very few organisations are aware of our existence. We have not yet had our results validated and are still in early stages in terms of maturity as an organisation.</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Just having families turn up for our program is a win.  It is extremely difficult to get indigenous families to attend programs like this unless they are compelled to do so.</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Once we have an evidence based program we will gain traction in the Service Organisations to the degree that we have engaged with them.</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In order for us to grow we need to:</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dk1"/>
                </a:solidFill>
                <a:latin typeface="Proxima Nova"/>
                <a:ea typeface="Proxima Nova"/>
                <a:cs typeface="Proxima Nova"/>
                <a:sym typeface="Proxima Nova"/>
              </a:rPr>
              <a:t>Get our program validated</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dk1"/>
                </a:solidFill>
                <a:latin typeface="Proxima Nova"/>
                <a:ea typeface="Proxima Nova"/>
                <a:cs typeface="Proxima Nova"/>
                <a:sym typeface="Proxima Nova"/>
              </a:rPr>
              <a:t>Get out into the community and engage with both families and Service Organisations</a:t>
            </a:r>
            <a:endParaRPr/>
          </a:p>
          <a:p>
            <a:pPr indent="-457200" lvl="1"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dk1"/>
                </a:solidFill>
                <a:latin typeface="Proxima Nova"/>
                <a:ea typeface="Proxima Nova"/>
                <a:cs typeface="Proxima Nova"/>
                <a:sym typeface="Proxima Nova"/>
              </a:rPr>
              <a:t>Offering training for free is a nice way to engage at this stage</a:t>
            </a:r>
            <a:endParaRPr/>
          </a:p>
          <a:p>
            <a:pPr indent="-457200" lvl="1"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dk1"/>
                </a:solidFill>
                <a:latin typeface="Proxima Nova"/>
                <a:ea typeface="Proxima Nova"/>
                <a:cs typeface="Proxima Nova"/>
                <a:sym typeface="Proxima Nova"/>
              </a:rPr>
              <a:t>More facilitators need to be trained</a:t>
            </a:r>
            <a:endParaRPr/>
          </a:p>
          <a:p>
            <a:pPr indent="-457200" lvl="1"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dk1"/>
                </a:solidFill>
                <a:latin typeface="Proxima Nova"/>
                <a:ea typeface="Proxima Nova"/>
                <a:cs typeface="Proxima Nova"/>
                <a:sym typeface="Proxima Nova"/>
              </a:rPr>
              <a:t>More consistent attendence from families would be beneficial</a:t>
            </a:r>
            <a:endParaRPr/>
          </a:p>
          <a:p>
            <a:pPr indent="-266700" lvl="1" marL="9144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The overwhelming response was that a new parenting intervention strategy for indigenous families would be exceptionally well received but that there were hoops that needed jumping through first.</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The program will also need to be compliant with Family Services principles for FPP and Family Wellbeing service funding.  This is a fairly massive market that is currently underserved across the community.</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dk1"/>
                </a:solidFill>
                <a:latin typeface="Proxima Nova"/>
                <a:ea typeface="Proxima Nova"/>
                <a:cs typeface="Proxima Nova"/>
                <a:sym typeface="Proxima Nova"/>
              </a:rPr>
              <a:t>Service providers are expected to deliver services to families (funded by Child Safety) but lack an effective family intervention program.</a:t>
            </a:r>
            <a:endParaRPr/>
          </a:p>
          <a:p>
            <a:pPr indent="0" lvl="1" marL="457200" marR="0" rtl="0" algn="l">
              <a:lnSpc>
                <a:spcPct val="100000"/>
              </a:lnSpc>
              <a:spcBef>
                <a:spcPts val="0"/>
              </a:spcBef>
              <a:spcAft>
                <a:spcPts val="0"/>
              </a:spcAft>
              <a:buNone/>
            </a:pPr>
            <a:r>
              <a:t/>
            </a:r>
            <a:endParaRPr b="0" i="0" sz="3000" u="none" cap="none" strike="noStrike">
              <a:solidFill>
                <a:schemeClr val="dk1"/>
              </a:solidFill>
              <a:latin typeface="Proxima Nova"/>
              <a:ea typeface="Proxima Nova"/>
              <a:cs typeface="Proxima Nova"/>
              <a:sym typeface="Proxima Nova"/>
            </a:endParaRPr>
          </a:p>
        </p:txBody>
      </p:sp>
      <p:sp>
        <p:nvSpPr>
          <p:cNvPr id="610" name="Google Shape;610;p13"/>
          <p:cNvSpPr/>
          <p:nvPr/>
        </p:nvSpPr>
        <p:spPr>
          <a:xfrm>
            <a:off x="22621098" y="1522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1" name="Google Shape;611;p13"/>
          <p:cNvSpPr txBox="1"/>
          <p:nvPr/>
        </p:nvSpPr>
        <p:spPr>
          <a:xfrm>
            <a:off x="3340475" y="12823150"/>
            <a:ext cx="64038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rgbClr val="000000"/>
                </a:solidFill>
                <a:latin typeface="Proxima Nova"/>
                <a:ea typeface="Proxima Nova"/>
                <a:cs typeface="Proxima Nova"/>
                <a:sym typeface="Proxima Nova"/>
              </a:rPr>
              <a:t>The Essential Nonprofit Strategic Plan Template ©</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pic>
        <p:nvPicPr>
          <p:cNvPr id="616" name="Google Shape;616;p14"/>
          <p:cNvPicPr preferRelativeResize="0"/>
          <p:nvPr/>
        </p:nvPicPr>
        <p:blipFill rotWithShape="1">
          <a:blip r:embed="rId3">
            <a:alphaModFix/>
          </a:blip>
          <a:srcRect b="3934" l="0" r="0" t="15917"/>
          <a:stretch/>
        </p:blipFill>
        <p:spPr>
          <a:xfrm>
            <a:off x="0" y="0"/>
            <a:ext cx="24377648" cy="13716000"/>
          </a:xfrm>
          <a:prstGeom prst="rect">
            <a:avLst/>
          </a:prstGeom>
          <a:noFill/>
          <a:ln>
            <a:noFill/>
          </a:ln>
        </p:spPr>
      </p:pic>
      <p:grpSp>
        <p:nvGrpSpPr>
          <p:cNvPr id="617" name="Google Shape;617;p14"/>
          <p:cNvGrpSpPr/>
          <p:nvPr/>
        </p:nvGrpSpPr>
        <p:grpSpPr>
          <a:xfrm>
            <a:off x="2039225" y="582488"/>
            <a:ext cx="19287855" cy="5770077"/>
            <a:chOff x="1363712" y="281441"/>
            <a:chExt cx="4305901" cy="2163752"/>
          </a:xfrm>
        </p:grpSpPr>
        <p:sp>
          <p:nvSpPr>
            <p:cNvPr id="618" name="Google Shape;618;p14"/>
            <p:cNvSpPr/>
            <p:nvPr/>
          </p:nvSpPr>
          <p:spPr>
            <a:xfrm>
              <a:off x="1363713" y="281441"/>
              <a:ext cx="4305900" cy="226800"/>
            </a:xfrm>
            <a:custGeom>
              <a:rect b="b" l="l" r="r" t="t"/>
              <a:pathLst>
                <a:path extrusionOk="0" h="120000" w="120000">
                  <a:moveTo>
                    <a:pt x="0" y="0"/>
                  </a:moveTo>
                  <a:lnTo>
                    <a:pt x="120000" y="0"/>
                  </a:lnTo>
                  <a:lnTo>
                    <a:pt x="120000" y="120000"/>
                  </a:lnTo>
                  <a:lnTo>
                    <a:pt x="0" y="120000"/>
                  </a:lnTo>
                  <a:lnTo>
                    <a:pt x="0" y="0"/>
                  </a:lnTo>
                  <a:close/>
                </a:path>
              </a:pathLst>
            </a:cu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Part 2:</a:t>
              </a:r>
              <a:endParaRPr b="0" i="0" sz="15000" u="none" cap="none" strike="noStrike">
                <a:solidFill>
                  <a:srgbClr val="161616"/>
                </a:solidFill>
                <a:latin typeface="Lora"/>
                <a:ea typeface="Lora"/>
                <a:cs typeface="Lora"/>
                <a:sym typeface="Lora"/>
              </a:endParaRPr>
            </a:p>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Research &amp; Strategy</a:t>
              </a:r>
              <a:endParaRPr b="0" i="0" sz="15000" u="none" cap="none" strike="noStrike">
                <a:solidFill>
                  <a:srgbClr val="161616"/>
                </a:solidFill>
                <a:latin typeface="Lora"/>
                <a:ea typeface="Lora"/>
                <a:cs typeface="Lora"/>
                <a:sym typeface="Lora"/>
              </a:endParaRPr>
            </a:p>
          </p:txBody>
        </p:sp>
        <p:sp>
          <p:nvSpPr>
            <p:cNvPr id="619" name="Google Shape;619;p14"/>
            <p:cNvSpPr txBox="1"/>
            <p:nvPr/>
          </p:nvSpPr>
          <p:spPr>
            <a:xfrm>
              <a:off x="1363712" y="1966393"/>
              <a:ext cx="3646500" cy="47880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000000"/>
                </a:buClr>
                <a:buSzPts val="3500"/>
                <a:buFont typeface="Arial"/>
                <a:buNone/>
              </a:pPr>
              <a:r>
                <a:rPr b="0" i="0" lang="en" sz="3500" u="none" cap="none" strike="noStrike">
                  <a:solidFill>
                    <a:srgbClr val="58676F"/>
                  </a:solidFill>
                  <a:latin typeface="Josefin Sans"/>
                  <a:ea typeface="Josefin Sans"/>
                  <a:cs typeface="Josefin Sans"/>
                  <a:sym typeface="Josefin Sans"/>
                </a:rPr>
                <a:t>Develop a clear set of pillars and objectives for your nonprofit’s next few years so you can focus on the right things at the right times.</a:t>
              </a:r>
              <a:endParaRPr b="0" i="0" sz="4700" u="none" cap="none" strike="noStrike">
                <a:solidFill>
                  <a:srgbClr val="58676F"/>
                </a:solidFill>
                <a:latin typeface="Josefin Sans"/>
                <a:ea typeface="Josefin Sans"/>
                <a:cs typeface="Josefin Sans"/>
                <a:sym typeface="Josefin Sans"/>
              </a:endParaRPr>
            </a:p>
          </p:txBody>
        </p:sp>
      </p:grpSp>
      <p:sp>
        <p:nvSpPr>
          <p:cNvPr id="620" name="Google Shape;620;p1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621" name="Google Shape;621;p14"/>
          <p:cNvPicPr preferRelativeResize="0"/>
          <p:nvPr/>
        </p:nvPicPr>
        <p:blipFill rotWithShape="1">
          <a:blip r:embed="rId4">
            <a:alphaModFix/>
          </a:blip>
          <a:srcRect b="0" l="0" r="0" t="0"/>
          <a:stretch/>
        </p:blipFill>
        <p:spPr>
          <a:xfrm>
            <a:off x="9899275" y="7704698"/>
            <a:ext cx="4189427" cy="3360524"/>
          </a:xfrm>
          <a:prstGeom prst="rect">
            <a:avLst/>
          </a:prstGeom>
          <a:noFill/>
          <a:ln>
            <a:noFill/>
          </a:ln>
        </p:spPr>
      </p:pic>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617"/>
                                        </p:tgtEl>
                                        <p:attrNameLst>
                                          <p:attrName>style.visibility</p:attrName>
                                        </p:attrNameLst>
                                      </p:cBhvr>
                                      <p:to>
                                        <p:strVal val="visible"/>
                                      </p:to>
                                    </p:set>
                                    <p:anim calcmode="lin" valueType="num">
                                      <p:cBhvr additive="base">
                                        <p:cTn dur="500"/>
                                        <p:tgtEl>
                                          <p:spTgt spid="617"/>
                                        </p:tgtEl>
                                        <p:attrNameLst>
                                          <p:attrName>ppt_w</p:attrName>
                                        </p:attrNameLst>
                                      </p:cBhvr>
                                      <p:tavLst>
                                        <p:tav fmla="" tm="0">
                                          <p:val>
                                            <p:strVal val="0"/>
                                          </p:val>
                                        </p:tav>
                                        <p:tav fmla="" tm="100000">
                                          <p:val>
                                            <p:strVal val="#ppt_w"/>
                                          </p:val>
                                        </p:tav>
                                      </p:tavLst>
                                    </p:anim>
                                    <p:anim calcmode="lin" valueType="num">
                                      <p:cBhvr additive="base">
                                        <p:cTn dur="500"/>
                                        <p:tgtEl>
                                          <p:spTgt spid="617"/>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26" name="Shape 626"/>
        <p:cNvGrpSpPr/>
        <p:nvPr/>
      </p:nvGrpSpPr>
      <p:grpSpPr>
        <a:xfrm>
          <a:off x="0" y="0"/>
          <a:ext cx="0" cy="0"/>
          <a:chOff x="0" y="0"/>
          <a:chExt cx="0" cy="0"/>
        </a:xfrm>
      </p:grpSpPr>
      <p:sp>
        <p:nvSpPr>
          <p:cNvPr id="627" name="Google Shape;627;p15"/>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628" name="Google Shape;628;p15"/>
          <p:cNvSpPr txBox="1"/>
          <p:nvPr>
            <p:ph idx="1" type="body"/>
          </p:nvPr>
        </p:nvSpPr>
        <p:spPr>
          <a:xfrm>
            <a:off x="1522975" y="3273200"/>
            <a:ext cx="13349700" cy="4924800"/>
          </a:xfrm>
          <a:prstGeom prst="rect">
            <a:avLst/>
          </a:prstGeom>
          <a:noFill/>
          <a:ln>
            <a:noFill/>
          </a:ln>
        </p:spPr>
        <p:txBody>
          <a:bodyPr anchorCtr="0" anchor="t" bIns="243750" lIns="243750" spcFirstLastPara="1" rIns="243750" wrap="square" tIns="243750">
            <a:noAutofit/>
          </a:bodyPr>
          <a:lstStyle/>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Conduct organization and ecosystem assessments</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Summarize your findings in a SWOT Analysis</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Learn how to choose pillars for your strategic plan</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Set objectives for each pillar</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0" lvl="0" marL="457200" rtl="0" algn="l">
              <a:lnSpc>
                <a:spcPct val="115000"/>
              </a:lnSpc>
              <a:spcBef>
                <a:spcPts val="4300"/>
              </a:spcBef>
              <a:spcAft>
                <a:spcPts val="4300"/>
              </a:spcAft>
              <a:buSzPts val="4300"/>
              <a:buNone/>
            </a:pPr>
            <a:r>
              <a:t/>
            </a:r>
            <a:endParaRPr sz="4500">
              <a:solidFill>
                <a:srgbClr val="666666"/>
              </a:solidFill>
              <a:latin typeface="Josefin Sans"/>
              <a:ea typeface="Josefin Sans"/>
              <a:cs typeface="Josefin Sans"/>
              <a:sym typeface="Josefin Sans"/>
            </a:endParaRPr>
          </a:p>
        </p:txBody>
      </p:sp>
      <p:sp>
        <p:nvSpPr>
          <p:cNvPr id="629" name="Google Shape;629;p15"/>
          <p:cNvSpPr txBox="1"/>
          <p:nvPr>
            <p:ph type="title"/>
          </p:nvPr>
        </p:nvSpPr>
        <p:spPr>
          <a:xfrm>
            <a:off x="1522967" y="438842"/>
            <a:ext cx="16759500" cy="18432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8800"/>
              <a:buNone/>
            </a:pPr>
            <a:r>
              <a:rPr lang="en" sz="6400">
                <a:solidFill>
                  <a:srgbClr val="000000"/>
                </a:solidFill>
              </a:rPr>
              <a:t>Part 2: Research &amp; Strategy</a:t>
            </a:r>
            <a:endParaRPr sz="6400">
              <a:solidFill>
                <a:srgbClr val="000000"/>
              </a:solidFill>
            </a:endParaRPr>
          </a:p>
          <a:p>
            <a:pPr indent="0" lvl="0" marL="0" rtl="0" algn="l">
              <a:lnSpc>
                <a:spcPct val="100000"/>
              </a:lnSpc>
              <a:spcBef>
                <a:spcPts val="0"/>
              </a:spcBef>
              <a:spcAft>
                <a:spcPts val="0"/>
              </a:spcAft>
              <a:buSzPts val="8800"/>
              <a:buNone/>
            </a:pPr>
            <a:r>
              <a:rPr lang="en" sz="5500">
                <a:solidFill>
                  <a:srgbClr val="58676F"/>
                </a:solidFill>
                <a:latin typeface="Josefin Sans"/>
                <a:ea typeface="Josefin Sans"/>
                <a:cs typeface="Josefin Sans"/>
                <a:sym typeface="Josefin Sans"/>
              </a:rPr>
              <a:t>In this section you’ll…</a:t>
            </a:r>
            <a:br>
              <a:rPr lang="en" sz="5500">
                <a:solidFill>
                  <a:srgbClr val="58676F"/>
                </a:solidFill>
                <a:latin typeface="Josefin Sans"/>
                <a:ea typeface="Josefin Sans"/>
                <a:cs typeface="Josefin Sans"/>
                <a:sym typeface="Josefin Sans"/>
              </a:rPr>
            </a:br>
            <a:endParaRPr sz="6000">
              <a:solidFill>
                <a:srgbClr val="000000"/>
              </a:solidFill>
              <a:latin typeface="Arial"/>
              <a:ea typeface="Arial"/>
              <a:cs typeface="Arial"/>
              <a:sym typeface="Arial"/>
            </a:endParaRPr>
          </a:p>
          <a:p>
            <a:pPr indent="0" lvl="0" marL="0" rtl="0" algn="l">
              <a:lnSpc>
                <a:spcPct val="100000"/>
              </a:lnSpc>
              <a:spcBef>
                <a:spcPts val="0"/>
              </a:spcBef>
              <a:spcAft>
                <a:spcPts val="0"/>
              </a:spcAft>
              <a:buSzPts val="8800"/>
              <a:buNone/>
            </a:pPr>
            <a:r>
              <a:t/>
            </a:r>
            <a:endParaRPr sz="6000"/>
          </a:p>
          <a:p>
            <a:pPr indent="0" lvl="0" marL="0" rtl="0" algn="l">
              <a:lnSpc>
                <a:spcPct val="100000"/>
              </a:lnSpc>
              <a:spcBef>
                <a:spcPts val="0"/>
              </a:spcBef>
              <a:spcAft>
                <a:spcPts val="0"/>
              </a:spcAft>
              <a:buSzPts val="8800"/>
              <a:buNone/>
            </a:pPr>
            <a:r>
              <a:t/>
            </a:r>
            <a:endParaRPr sz="6000"/>
          </a:p>
        </p:txBody>
      </p:sp>
      <p:pic>
        <p:nvPicPr>
          <p:cNvPr id="630" name="Google Shape;630;p15"/>
          <p:cNvPicPr preferRelativeResize="0"/>
          <p:nvPr/>
        </p:nvPicPr>
        <p:blipFill rotWithShape="1">
          <a:blip r:embed="rId3">
            <a:alphaModFix/>
          </a:blip>
          <a:srcRect b="0" l="0" r="0" t="0"/>
          <a:stretch/>
        </p:blipFill>
        <p:spPr>
          <a:xfrm>
            <a:off x="15433000" y="2615175"/>
            <a:ext cx="5468325" cy="5582825"/>
          </a:xfrm>
          <a:prstGeom prst="rect">
            <a:avLst/>
          </a:prstGeom>
          <a:noFill/>
          <a:ln>
            <a:noFill/>
          </a:ln>
        </p:spPr>
      </p:pic>
      <p:pic>
        <p:nvPicPr>
          <p:cNvPr id="631" name="Google Shape;631;p15"/>
          <p:cNvPicPr preferRelativeResize="0"/>
          <p:nvPr/>
        </p:nvPicPr>
        <p:blipFill rotWithShape="1">
          <a:blip r:embed="rId4">
            <a:alphaModFix/>
          </a:blip>
          <a:srcRect b="0" l="0" r="0" t="0"/>
          <a:stretch/>
        </p:blipFill>
        <p:spPr>
          <a:xfrm>
            <a:off x="533975" y="12435250"/>
            <a:ext cx="7114631" cy="1049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16"/>
          <p:cNvSpPr/>
          <p:nvPr/>
        </p:nvSpPr>
        <p:spPr>
          <a:xfrm>
            <a:off x="14460863" y="2801400"/>
            <a:ext cx="8032800" cy="8032800"/>
          </a:xfrm>
          <a:prstGeom prst="ellipse">
            <a:avLst/>
          </a:prstGeom>
          <a:solidFill>
            <a:srgbClr val="BFCD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7" name="Google Shape;637;p16"/>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638" name="Google Shape;638;p16"/>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a:t>Research</a:t>
            </a:r>
            <a:endParaRPr/>
          </a:p>
        </p:txBody>
      </p:sp>
      <p:sp>
        <p:nvSpPr>
          <p:cNvPr id="639" name="Google Shape;639;p16"/>
          <p:cNvSpPr txBox="1"/>
          <p:nvPr>
            <p:ph idx="1" type="subTitle"/>
          </p:nvPr>
        </p:nvSpPr>
        <p:spPr>
          <a:xfrm>
            <a:off x="897500" y="2268000"/>
            <a:ext cx="12270300" cy="8875200"/>
          </a:xfrm>
          <a:prstGeom prst="rect">
            <a:avLst/>
          </a:prstGeom>
          <a:noFill/>
          <a:ln>
            <a:noFill/>
          </a:ln>
        </p:spPr>
        <p:txBody>
          <a:bodyPr anchorCtr="0" anchor="t" bIns="243750" lIns="243750" spcFirstLastPara="1" rIns="243750" wrap="square" tIns="243750">
            <a:noAutofit/>
          </a:bodyPr>
          <a:lstStyle/>
          <a:p>
            <a:pPr indent="0" lvl="0" marL="0" rtl="0" algn="l">
              <a:lnSpc>
                <a:spcPct val="120000"/>
              </a:lnSpc>
              <a:spcBef>
                <a:spcPts val="0"/>
              </a:spcBef>
              <a:spcAft>
                <a:spcPts val="0"/>
              </a:spcAft>
              <a:buSzPts val="4300"/>
              <a:buNone/>
            </a:pPr>
            <a:r>
              <a:rPr lang="en" sz="3600"/>
              <a:t>Before you start putting pen to paper on your organization's strategic plan, you need to develop a clear understanding of where your organization is today, so you can chart your course for the future. </a:t>
            </a:r>
            <a:br>
              <a:rPr lang="en" sz="3600">
                <a:solidFill>
                  <a:srgbClr val="58676F"/>
                </a:solidFill>
                <a:highlight>
                  <a:srgbClr val="FFFFFF"/>
                </a:highlight>
              </a:rPr>
            </a:br>
            <a:br>
              <a:rPr lang="en" sz="3600">
                <a:solidFill>
                  <a:srgbClr val="58676F"/>
                </a:solidFill>
                <a:highlight>
                  <a:srgbClr val="FFFFFF"/>
                </a:highlight>
              </a:rPr>
            </a:br>
            <a:r>
              <a:rPr lang="en" sz="2400">
                <a:solidFill>
                  <a:srgbClr val="000000"/>
                </a:solidFill>
                <a:latin typeface="Proxima Nova"/>
                <a:ea typeface="Proxima Nova"/>
                <a:cs typeface="Proxima Nova"/>
                <a:sym typeface="Proxima Nova"/>
              </a:rPr>
              <a:t>You'll want to start with an organization assessment, where you'll identify whom you serve, where you serve them, the programs you offer and how you're funded. Then, you'll conduct an ecosystem assessment to take a look at other nonprofits in your area to assess how your organization is similar or different. You'll also look generally at trends in your space. These assessments will evidence key insights that will get your strategic planning team operating off of the same set of information,  making it easier to identify what you need to do moving forward.</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rPr lang="en" sz="2400">
                <a:solidFill>
                  <a:srgbClr val="000000"/>
                </a:solidFill>
                <a:latin typeface="Proxima Nova"/>
                <a:ea typeface="Proxima Nova"/>
                <a:cs typeface="Proxima Nova"/>
                <a:sym typeface="Proxima Nova"/>
              </a:rPr>
              <a:t>This section ends with a SWOT, or an assessment of your organization's strengths, weaknesses, opportunities and threats, based on all the other assessments you’ve already conducted.</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rPr lang="en" sz="2400">
                <a:solidFill>
                  <a:srgbClr val="000000"/>
                </a:solidFill>
                <a:latin typeface="Proxima Nova"/>
                <a:ea typeface="Proxima Nova"/>
                <a:cs typeface="Proxima Nova"/>
                <a:sym typeface="Proxima Nova"/>
              </a:rPr>
              <a:t>In the pages that follow, we'll walk you through how to complete each assessment and provide examples.</a:t>
            </a:r>
            <a:endParaRPr sz="2400">
              <a:solidFill>
                <a:schemeClr val="dk1"/>
              </a:solidFill>
              <a:highlight>
                <a:srgbClr val="FFFFFF"/>
              </a:highlight>
              <a:latin typeface="Proxima Nova"/>
              <a:ea typeface="Proxima Nova"/>
              <a:cs typeface="Proxima Nova"/>
              <a:sym typeface="Proxima Nova"/>
            </a:endParaRPr>
          </a:p>
          <a:p>
            <a:pPr indent="0" lvl="0" marL="0" rtl="0" algn="l">
              <a:lnSpc>
                <a:spcPct val="115000"/>
              </a:lnSpc>
              <a:spcBef>
                <a:spcPts val="0"/>
              </a:spcBef>
              <a:spcAft>
                <a:spcPts val="4300"/>
              </a:spcAft>
              <a:buSzPts val="4300"/>
              <a:buNone/>
            </a:pPr>
            <a:r>
              <a:t/>
            </a:r>
            <a:endParaRPr sz="2400">
              <a:solidFill>
                <a:srgbClr val="000000"/>
              </a:solidFill>
              <a:highlight>
                <a:srgbClr val="FFFFFF"/>
              </a:highlight>
              <a:latin typeface="Proxima Nova"/>
              <a:ea typeface="Proxima Nova"/>
              <a:cs typeface="Proxima Nova"/>
              <a:sym typeface="Proxima Nova"/>
            </a:endParaRPr>
          </a:p>
        </p:txBody>
      </p:sp>
      <p:sp>
        <p:nvSpPr>
          <p:cNvPr id="640" name="Google Shape;640;p16"/>
          <p:cNvSpPr/>
          <p:nvPr/>
        </p:nvSpPr>
        <p:spPr>
          <a:xfrm>
            <a:off x="13775200" y="4213175"/>
            <a:ext cx="7882729" cy="6057608"/>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21212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16"/>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2" name="Google Shape;642;p16"/>
          <p:cNvSpPr txBox="1"/>
          <p:nvPr/>
        </p:nvSpPr>
        <p:spPr>
          <a:xfrm>
            <a:off x="3432850" y="12792350"/>
            <a:ext cx="86361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rgbClr val="000000"/>
                </a:solidFill>
                <a:latin typeface="Proxima Nova"/>
                <a:ea typeface="Proxima Nova"/>
                <a:cs typeface="Proxima Nova"/>
                <a:sym typeface="Proxima Nova"/>
              </a:rPr>
              <a:t>The Essential Nonprofit Strategic Plan Template ©</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sp>
        <p:nvSpPr>
          <p:cNvPr id="647" name="Google Shape;647;p17"/>
          <p:cNvSpPr txBox="1"/>
          <p:nvPr/>
        </p:nvSpPr>
        <p:spPr>
          <a:xfrm>
            <a:off x="1716250" y="357450"/>
            <a:ext cx="221226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000000"/>
                </a:solidFill>
                <a:latin typeface="Lora"/>
                <a:ea typeface="Lora"/>
                <a:cs typeface="Lora"/>
                <a:sym typeface="Lora"/>
              </a:rPr>
              <a:t>Organization Assessment Example</a:t>
            </a:r>
            <a:endParaRPr b="0" i="0" sz="6400" u="none" cap="none" strike="noStrike">
              <a:solidFill>
                <a:srgbClr val="000000"/>
              </a:solidFill>
              <a:latin typeface="Lora"/>
              <a:ea typeface="Lora"/>
              <a:cs typeface="Lora"/>
              <a:sym typeface="Lora"/>
            </a:endParaRPr>
          </a:p>
        </p:txBody>
      </p:sp>
      <p:sp>
        <p:nvSpPr>
          <p:cNvPr id="648" name="Google Shape;648;p17"/>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9" name="Google Shape;649;p17"/>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graphicFrame>
        <p:nvGraphicFramePr>
          <p:cNvPr id="650" name="Google Shape;650;p17"/>
          <p:cNvGraphicFramePr/>
          <p:nvPr/>
        </p:nvGraphicFramePr>
        <p:xfrm>
          <a:off x="1716238" y="1441300"/>
          <a:ext cx="3000000" cy="3000000"/>
        </p:xfrm>
        <a:graphic>
          <a:graphicData uri="http://schemas.openxmlformats.org/drawingml/2006/table">
            <a:tbl>
              <a:tblPr>
                <a:noFill/>
                <a:tableStyleId>{3BB650CA-D8FE-448F-BFEA-7A763C109FA9}</a:tableStyleId>
              </a:tblPr>
              <a:tblGrid>
                <a:gridCol w="3831525"/>
                <a:gridCol w="4196700"/>
                <a:gridCol w="4389025"/>
                <a:gridCol w="4563625"/>
              </a:tblGrid>
              <a:tr h="683000">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Scope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Includes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Doesn't Include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Comments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6335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Geography</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Sacramento region 7 counties: Sacramento, Placer</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Chicago Loop</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2400"/>
                        <a:buFont typeface="Arial"/>
                        <a:buNone/>
                      </a:pPr>
                      <a:r>
                        <a:t/>
                      </a:r>
                      <a:endParaRPr sz="2400" u="none" cap="none" strike="noStrike">
                        <a:solidFill>
                          <a:srgbClr val="B7B7B7"/>
                        </a:solidFill>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Target Demographic</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Men, 18 and older</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Unaccompanied Youth</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Programs</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Shelter</a:t>
                      </a:r>
                      <a:endParaRPr sz="20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Drop in center</a:t>
                      </a:r>
                      <a:endParaRPr sz="20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Outreach programs</a:t>
                      </a:r>
                      <a:endParaRPr sz="20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Plans for job training and placement to begin in May of this year</a:t>
                      </a:r>
                      <a:endParaRPr sz="1400" u="none" cap="none" strike="noStrike">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Funding Sources</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Board</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Government</a:t>
                      </a:r>
                      <a:endParaRPr sz="2000" u="none" cap="none" strike="noStrike">
                        <a:solidFill>
                          <a:srgbClr val="999999"/>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City</a:t>
                      </a:r>
                      <a:endParaRPr sz="2000" u="none" cap="none" strike="noStrike">
                        <a:solidFill>
                          <a:srgbClr val="999999"/>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State</a:t>
                      </a:r>
                      <a:endParaRPr sz="2000" u="none" cap="none" strike="noStrike">
                        <a:solidFill>
                          <a:srgbClr val="999999"/>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Federal (HUD, HHS)</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Corporate Foundations</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Foundations</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Individuals</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Program Income</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Events </a:t>
                      </a:r>
                      <a:endParaRPr sz="20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Interest and Investment Income</a:t>
                      </a:r>
                      <a:endParaRPr sz="3300" u="none" cap="none" strike="noStrike">
                        <a:solidFill>
                          <a:srgbClr val="999999"/>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r>
              <a:tr h="21002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Other</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We've focused on developing relationships with the city and other organizations in our space to expand our referral network.</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r>
            </a:tbl>
          </a:graphicData>
        </a:graphic>
      </p:graphicFrame>
      <p:sp>
        <p:nvSpPr>
          <p:cNvPr id="651" name="Google Shape;651;p1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652" name="Google Shape;652;p17"/>
          <p:cNvSpPr txBox="1"/>
          <p:nvPr/>
        </p:nvSpPr>
        <p:spPr>
          <a:xfrm>
            <a:off x="19476500" y="1499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rgbClr val="78909C"/>
                </a:solidFill>
                <a:latin typeface="Josefin Sans"/>
                <a:ea typeface="Josefin Sans"/>
                <a:cs typeface="Josefin Sans"/>
                <a:sym typeface="Josefin Sans"/>
              </a:rPr>
              <a:t>To fill in the next page:</a:t>
            </a:r>
            <a:endParaRPr b="1" i="0" sz="33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Lato"/>
                <a:ea typeface="Lato"/>
                <a:cs typeface="Lato"/>
                <a:sym typeface="Lato"/>
              </a:rPr>
              <a:t>Start by identifying the geography your organization serves.</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Lato"/>
                <a:ea typeface="Lato"/>
                <a:cs typeface="Lato"/>
                <a:sym typeface="Lato"/>
              </a:rPr>
              <a:t>Then, identify the individuals your programs serve. Also be specific as to the individuals your programs do not serve.</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Lato"/>
                <a:ea typeface="Lato"/>
                <a:cs typeface="Lato"/>
                <a:sym typeface="Lato"/>
              </a:rPr>
              <a:t>List your programs and your organization's funding sources.</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Lato"/>
                <a:ea typeface="Lato"/>
                <a:cs typeface="Lato"/>
                <a:sym typeface="Lato"/>
              </a:rPr>
              <a:t>Feel free to include any other relevant information that paints a picture of where your organization is today. </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Lato"/>
                <a:ea typeface="Lato"/>
                <a:cs typeface="Lato"/>
                <a:sym typeface="Lato"/>
              </a:rPr>
              <a:t>This information grounds the strategic planning committee in the current realities of your nonprofit, and ensures you're all working off of the same information.</a:t>
            </a:r>
            <a:endParaRPr b="0" i="0" sz="2400" u="none" cap="none" strike="noStrike">
              <a:solidFill>
                <a:srgbClr val="000000"/>
              </a:solidFill>
              <a:latin typeface="Lato"/>
              <a:ea typeface="Lato"/>
              <a:cs typeface="Lato"/>
              <a:sym typeface="Lato"/>
            </a:endParaRPr>
          </a:p>
        </p:txBody>
      </p:sp>
      <p:sp>
        <p:nvSpPr>
          <p:cNvPr id="653" name="Google Shape;653;p17"/>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7" name="Shape 657"/>
        <p:cNvGrpSpPr/>
        <p:nvPr/>
      </p:nvGrpSpPr>
      <p:grpSpPr>
        <a:xfrm>
          <a:off x="0" y="0"/>
          <a:ext cx="0" cy="0"/>
          <a:chOff x="0" y="0"/>
          <a:chExt cx="0" cy="0"/>
        </a:xfrm>
      </p:grpSpPr>
      <p:sp>
        <p:nvSpPr>
          <p:cNvPr id="658" name="Google Shape;658;p18"/>
          <p:cNvSpPr txBox="1"/>
          <p:nvPr/>
        </p:nvSpPr>
        <p:spPr>
          <a:xfrm>
            <a:off x="1716250" y="357450"/>
            <a:ext cx="221226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Organization Assessment Worksheet</a:t>
            </a:r>
            <a:endParaRPr b="0" i="0" sz="6400" u="none" cap="none" strike="noStrike">
              <a:solidFill>
                <a:srgbClr val="161616"/>
              </a:solidFill>
              <a:latin typeface="Lora"/>
              <a:ea typeface="Lora"/>
              <a:cs typeface="Lora"/>
              <a:sym typeface="Lora"/>
            </a:endParaRPr>
          </a:p>
        </p:txBody>
      </p:sp>
      <p:sp>
        <p:nvSpPr>
          <p:cNvPr id="659" name="Google Shape;659;p18"/>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0" name="Google Shape;660;p18"/>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graphicFrame>
        <p:nvGraphicFramePr>
          <p:cNvPr id="661" name="Google Shape;661;p18"/>
          <p:cNvGraphicFramePr/>
          <p:nvPr/>
        </p:nvGraphicFramePr>
        <p:xfrm>
          <a:off x="815238" y="1616276"/>
          <a:ext cx="3000000" cy="3000000"/>
        </p:xfrm>
        <a:graphic>
          <a:graphicData uri="http://schemas.openxmlformats.org/drawingml/2006/table">
            <a:tbl>
              <a:tblPr>
                <a:noFill/>
                <a:tableStyleId>{3BB650CA-D8FE-448F-BFEA-7A763C109FA9}</a:tableStyleId>
              </a:tblPr>
              <a:tblGrid>
                <a:gridCol w="2149975"/>
                <a:gridCol w="6569800"/>
                <a:gridCol w="4767100"/>
                <a:gridCol w="4956750"/>
              </a:tblGrid>
              <a:tr h="814975">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Scope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Includes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Doesn't Include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Comments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949200">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chemeClr val="accent1"/>
                          </a:solidFill>
                          <a:latin typeface="Ultra"/>
                          <a:ea typeface="Ultra"/>
                          <a:cs typeface="Ultra"/>
                          <a:sym typeface="Ultra"/>
                        </a:rPr>
                        <a:t>Geography</a:t>
                      </a:r>
                      <a:endParaRPr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Greater Cairns, Cape York, TI</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45720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The rest of Australia</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r>
              <a:tr h="1513350">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chemeClr val="accent1"/>
                          </a:solidFill>
                          <a:latin typeface="Ultra"/>
                          <a:ea typeface="Ultra"/>
                          <a:cs typeface="Ultra"/>
                          <a:sym typeface="Ultra"/>
                        </a:rPr>
                        <a:t>Target Demographic</a:t>
                      </a:r>
                      <a:endParaRPr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Indigenous Families with young children</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Indigenous Service Organisations</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Mix of families attend, indigenous families are not charged</a:t>
                      </a:r>
                      <a:endParaRPr b="1" sz="1800" u="none" cap="none" strike="noStrike">
                        <a:solidFill>
                          <a:schemeClr val="accent1"/>
                        </a:solidFill>
                        <a:latin typeface="Ultra"/>
                        <a:ea typeface="Ultra"/>
                        <a:cs typeface="Ultra"/>
                        <a:sym typeface="Ultra"/>
                      </a:endParaRPr>
                    </a:p>
                  </a:txBody>
                  <a:tcPr marT="91425" marB="91425" marR="91425" marL="91425"/>
                </a:tc>
              </a:tr>
              <a:tr h="2179325">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chemeClr val="accent1"/>
                          </a:solidFill>
                          <a:latin typeface="Ultra"/>
                          <a:ea typeface="Ultra"/>
                          <a:cs typeface="Ultra"/>
                          <a:sym typeface="Ultra"/>
                        </a:rPr>
                        <a:t>Programs</a:t>
                      </a:r>
                      <a:endParaRPr sz="18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Raising Happy Kids</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Parenting Circle</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RHK is running effectively.</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Parenting Circle is yet to be tested as a concept – we have received a lot of positive feedback from stakeholders in a range of backgrounds – all are very positive.  The alternative Hippi and PPP Indigenous programs are very poorly rated by the practitioners and there is an obvious gap in the market for a purpose built parenting program</a:t>
                      </a:r>
                      <a:endParaRPr b="1" sz="1800" u="none" cap="none" strike="noStrike">
                        <a:solidFill>
                          <a:schemeClr val="accent1"/>
                        </a:solidFill>
                        <a:latin typeface="Ultra"/>
                        <a:ea typeface="Ultra"/>
                        <a:cs typeface="Ultra"/>
                        <a:sym typeface="Ultra"/>
                      </a:endParaRPr>
                    </a:p>
                  </a:txBody>
                  <a:tcPr marT="91425" marB="91425" marR="91425" marL="91425"/>
                </a:tc>
              </a:tr>
              <a:tr h="1513350">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chemeClr val="accent1"/>
                          </a:solidFill>
                          <a:latin typeface="Ultra"/>
                          <a:ea typeface="Ultra"/>
                          <a:cs typeface="Ultra"/>
                          <a:sym typeface="Ultra"/>
                        </a:rPr>
                        <a:t>Funding Sources</a:t>
                      </a:r>
                      <a:endParaRPr sz="18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Self Funded (almost 100%)</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Fees ($120 per family per term)</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Donations</a:t>
                      </a:r>
                      <a:endParaRPr/>
                    </a:p>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Grants (zero at this stage)</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chemeClr val="accent1"/>
                          </a:solidFill>
                          <a:latin typeface="Ultra"/>
                          <a:ea typeface="Ultra"/>
                          <a:cs typeface="Ultra"/>
                          <a:sym typeface="Ultra"/>
                        </a:rPr>
                        <a:t>Donations cannot really be pushed until we have wins on the board.  Grant funding is similar in that we are currently unrecognised and difficult to fund because of that.</a:t>
                      </a:r>
                      <a:endParaRPr b="1" sz="1800" u="none" cap="none" strike="noStrike">
                        <a:solidFill>
                          <a:schemeClr val="accent1"/>
                        </a:solidFill>
                        <a:latin typeface="Ultra"/>
                        <a:ea typeface="Ultra"/>
                        <a:cs typeface="Ultra"/>
                        <a:sym typeface="Ultra"/>
                      </a:endParaRPr>
                    </a:p>
                  </a:txBody>
                  <a:tcPr marT="91425" marB="91425" marR="91425" marL="91425"/>
                </a:tc>
              </a:tr>
              <a:tr h="2506025">
                <a:tc>
                  <a:txBody>
                    <a:bodyPr/>
                    <a:lstStyle/>
                    <a:p>
                      <a:pPr indent="0" lvl="0" marL="0" marR="0" rtl="0" algn="l">
                        <a:lnSpc>
                          <a:spcPct val="100000"/>
                        </a:lnSpc>
                        <a:spcBef>
                          <a:spcPts val="0"/>
                        </a:spcBef>
                        <a:spcAft>
                          <a:spcPts val="0"/>
                        </a:spcAft>
                        <a:buClr>
                          <a:srgbClr val="000000"/>
                        </a:buClr>
                        <a:buSzPts val="1800"/>
                        <a:buFont typeface="Arial"/>
                        <a:buNone/>
                      </a:pPr>
                      <a:r>
                        <a:rPr lang="en" sz="1800" u="none" cap="none" strike="noStrike">
                          <a:solidFill>
                            <a:schemeClr val="accent1"/>
                          </a:solidFill>
                          <a:latin typeface="Ultra"/>
                          <a:ea typeface="Ultra"/>
                          <a:cs typeface="Ultra"/>
                          <a:sym typeface="Ultra"/>
                        </a:rPr>
                        <a:t>Other</a:t>
                      </a:r>
                      <a:endParaRPr sz="18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1800"/>
                        <a:buFont typeface="Arial"/>
                        <a:buNone/>
                      </a:pPr>
                      <a:r>
                        <a:t/>
                      </a:r>
                      <a:endParaRPr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chemeClr val="accent1"/>
                        </a:solidFill>
                        <a:latin typeface="Ultra"/>
                        <a:ea typeface="Ultra"/>
                        <a:cs typeface="Ultra"/>
                        <a:sym typeface="Ultra"/>
                      </a:endParaRPr>
                    </a:p>
                  </a:txBody>
                  <a:tcPr marT="91425" marB="91425" marR="91425" marL="91425"/>
                </a:tc>
              </a:tr>
            </a:tbl>
          </a:graphicData>
        </a:graphic>
      </p:graphicFrame>
      <p:sp>
        <p:nvSpPr>
          <p:cNvPr id="662" name="Google Shape;662;p1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663" name="Google Shape;663;p18"/>
          <p:cNvSpPr txBox="1"/>
          <p:nvPr/>
        </p:nvSpPr>
        <p:spPr>
          <a:xfrm>
            <a:off x="19476500" y="1499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rgbClr val="78909C"/>
                </a:solidFill>
                <a:latin typeface="Josefin Sans"/>
                <a:ea typeface="Josefin Sans"/>
                <a:cs typeface="Josefin Sans"/>
                <a:sym typeface="Josefin Sans"/>
              </a:rPr>
              <a:t>To fill in this page:</a:t>
            </a:r>
            <a:endParaRPr b="1" i="0" sz="33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Start by identifying the geography your organization serves.</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Then, identify the individuals your programs serve. Also be specific as to the individuals your programs do not serve.</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List your programs and your organization's funding sources.</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Feel free to include any other relevant information that paints a picture of where your organization is today.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This information grounds the strategic planning committee in the current realities of your nonprofit, and ensures you're all working off of the same information.</a:t>
            </a:r>
            <a:endParaRPr b="0" i="0" sz="2400" u="none" cap="none" strike="noStrike">
              <a:solidFill>
                <a:srgbClr val="000000"/>
              </a:solidFill>
              <a:latin typeface="Proxima Nova"/>
              <a:ea typeface="Proxima Nova"/>
              <a:cs typeface="Proxima Nova"/>
              <a:sym typeface="Proxima Nova"/>
            </a:endParaRPr>
          </a:p>
        </p:txBody>
      </p:sp>
      <p:sp>
        <p:nvSpPr>
          <p:cNvPr id="664" name="Google Shape;664;p18"/>
          <p:cNvSpPr/>
          <p:nvPr/>
        </p:nvSpPr>
        <p:spPr>
          <a:xfrm>
            <a:off x="22621098" y="1522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19"/>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0" name="Google Shape;670;p19"/>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671" name="Google Shape;671;p19"/>
          <p:cNvSpPr txBox="1"/>
          <p:nvPr>
            <p:ph idx="4294967295" type="subTitle"/>
          </p:nvPr>
        </p:nvSpPr>
        <p:spPr>
          <a:xfrm>
            <a:off x="883950" y="256500"/>
            <a:ext cx="21928200" cy="16794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2000"/>
              </a:spcBef>
              <a:spcAft>
                <a:spcPts val="0"/>
              </a:spcAft>
              <a:buClr>
                <a:schemeClr val="dk1"/>
              </a:buClr>
              <a:buSzPts val="4800"/>
              <a:buFont typeface="Arial"/>
              <a:buNone/>
            </a:pPr>
            <a:r>
              <a:rPr b="0" i="0" lang="en" sz="6000" u="none" cap="none" strike="noStrike">
                <a:solidFill>
                  <a:srgbClr val="161616"/>
                </a:solidFill>
                <a:highlight>
                  <a:srgbClr val="FFFFFF"/>
                </a:highlight>
                <a:latin typeface="Lora"/>
                <a:ea typeface="Lora"/>
                <a:cs typeface="Lora"/>
                <a:sym typeface="Lora"/>
              </a:rPr>
              <a:t>Key Findings From Our Organization Assessment Include:</a:t>
            </a:r>
            <a:endParaRPr b="0" i="0" sz="6000" u="none" cap="none" strike="noStrike">
              <a:solidFill>
                <a:srgbClr val="161616"/>
              </a:solidFill>
              <a:highlight>
                <a:srgbClr val="FFFFFF"/>
              </a:highlight>
              <a:latin typeface="Lora"/>
              <a:ea typeface="Lora"/>
              <a:cs typeface="Lora"/>
              <a:sym typeface="Lora"/>
            </a:endParaRPr>
          </a:p>
        </p:txBody>
      </p:sp>
      <p:sp>
        <p:nvSpPr>
          <p:cNvPr id="672" name="Google Shape;672;p19"/>
          <p:cNvSpPr/>
          <p:nvPr/>
        </p:nvSpPr>
        <p:spPr>
          <a:xfrm>
            <a:off x="22621098" y="2284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3" name="Google Shape;673;p19"/>
          <p:cNvSpPr/>
          <p:nvPr/>
        </p:nvSpPr>
        <p:spPr>
          <a:xfrm>
            <a:off x="946000" y="1794175"/>
            <a:ext cx="23076900" cy="10503900"/>
          </a:xfrm>
          <a:prstGeom prst="rect">
            <a:avLst/>
          </a:prstGeom>
          <a:noFill/>
          <a:ln cap="flat" cmpd="sng" w="9525">
            <a:solidFill>
              <a:srgbClr val="D3C8C4"/>
            </a:solidFill>
            <a:prstDash val="solid"/>
            <a:round/>
            <a:headEnd len="sm" w="sm" type="none"/>
            <a:tailEnd len="sm" w="sm" type="none"/>
          </a:ln>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We have one program running (RHK), we have limited facilitators, limited sites of operation.</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We have another program in development – the Parenting Circle – which will act as a gateway to the RHK program.   Essentially the top of the funnel for families and facilitators that may eventually enter into a RHK program proper.</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We essentially have only one funding source – which is great as it is reliable but will not be able to sustain our growth.</a:t>
            </a:r>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We will not be able to get significantly more funding until we prove out our program.</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Program fees do not nearly cover the cost of operating the playgroup.</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Proxima Nova"/>
              <a:ea typeface="Proxima Nova"/>
              <a:cs typeface="Proxima Nova"/>
              <a:sym typeface="Proxima Nova"/>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2"/>
          <p:cNvSpPr txBox="1"/>
          <p:nvPr/>
        </p:nvSpPr>
        <p:spPr>
          <a:xfrm>
            <a:off x="2139600" y="603175"/>
            <a:ext cx="10233600" cy="69753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t/>
            </a:r>
            <a:endParaRPr b="0" i="0" sz="7200" u="none" cap="none" strike="noStrike">
              <a:solidFill>
                <a:srgbClr val="000000"/>
              </a:solidFill>
              <a:latin typeface="Volkhov"/>
              <a:ea typeface="Volkhov"/>
              <a:cs typeface="Volkhov"/>
              <a:sym typeface="Volkhov"/>
            </a:endParaRPr>
          </a:p>
          <a:p>
            <a:pPr indent="0" lvl="0" marL="0" marR="0" rtl="0" algn="l">
              <a:lnSpc>
                <a:spcPct val="120000"/>
              </a:lnSpc>
              <a:spcBef>
                <a:spcPts val="0"/>
              </a:spcBef>
              <a:spcAft>
                <a:spcPts val="0"/>
              </a:spcAft>
              <a:buClr>
                <a:schemeClr val="dk1"/>
              </a:buClr>
              <a:buSzPts val="700"/>
              <a:buFont typeface="Lato"/>
              <a:buNone/>
            </a:pPr>
            <a:r>
              <a:rPr b="0" i="0" lang="en" sz="7200" u="none" cap="none" strike="noStrike">
                <a:solidFill>
                  <a:srgbClr val="000000"/>
                </a:solidFill>
                <a:latin typeface="Lora"/>
                <a:ea typeface="Lora"/>
                <a:cs typeface="Lora"/>
                <a:sym typeface="Lora"/>
              </a:rPr>
              <a:t>The Essential Strategic Plan Template</a:t>
            </a:r>
            <a:endParaRPr b="0" i="0" sz="7200" u="none" cap="none" strike="noStrike">
              <a:solidFill>
                <a:srgbClr val="000000"/>
              </a:solidFill>
              <a:latin typeface="Lora"/>
              <a:ea typeface="Lora"/>
              <a:cs typeface="Lora"/>
              <a:sym typeface="Lora"/>
            </a:endParaRPr>
          </a:p>
          <a:p>
            <a:pPr indent="0" lvl="0" marL="0" marR="0" rtl="0" algn="just">
              <a:lnSpc>
                <a:spcPct val="120000"/>
              </a:lnSpc>
              <a:spcBef>
                <a:spcPts val="0"/>
              </a:spcBef>
              <a:spcAft>
                <a:spcPts val="0"/>
              </a:spcAft>
              <a:buClr>
                <a:schemeClr val="dk1"/>
              </a:buClr>
              <a:buSzPts val="700"/>
              <a:buFont typeface="Lato"/>
              <a:buNone/>
            </a:pPr>
            <a:r>
              <a:t/>
            </a:r>
            <a:endParaRPr b="0" i="0" sz="2800" u="none" cap="none" strike="noStrike">
              <a:solidFill>
                <a:srgbClr val="000000"/>
              </a:solidFill>
              <a:latin typeface="Lato"/>
              <a:ea typeface="Lato"/>
              <a:cs typeface="Lato"/>
              <a:sym typeface="Lato"/>
            </a:endParaRPr>
          </a:p>
          <a:p>
            <a:pPr indent="0" lvl="0" marL="0" marR="0" rtl="0" algn="just">
              <a:lnSpc>
                <a:spcPct val="120000"/>
              </a:lnSpc>
              <a:spcBef>
                <a:spcPts val="0"/>
              </a:spcBef>
              <a:spcAft>
                <a:spcPts val="0"/>
              </a:spcAft>
              <a:buClr>
                <a:schemeClr val="dk1"/>
              </a:buClr>
              <a:buSzPts val="700"/>
              <a:buFont typeface="Lato"/>
              <a:buNone/>
            </a:pPr>
            <a:r>
              <a:rPr b="1" i="0" lang="en" sz="2400" u="none" cap="none" strike="noStrike">
                <a:solidFill>
                  <a:srgbClr val="161616"/>
                </a:solidFill>
                <a:latin typeface="Proxima Nova"/>
                <a:ea typeface="Proxima Nova"/>
                <a:cs typeface="Proxima Nova"/>
                <a:sym typeface="Proxima Nova"/>
              </a:rPr>
              <a:t>Copyright © 2022</a:t>
            </a:r>
            <a:endParaRPr b="1" i="0" sz="2400" u="none" cap="none" strike="noStrike">
              <a:solidFill>
                <a:srgbClr val="161616"/>
              </a:solidFill>
              <a:latin typeface="Proxima Nova"/>
              <a:ea typeface="Proxima Nova"/>
              <a:cs typeface="Proxima Nova"/>
              <a:sym typeface="Proxima Nova"/>
            </a:endParaRPr>
          </a:p>
          <a:p>
            <a:pPr indent="0" lvl="0" marL="0" marR="0" rtl="0" algn="just">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Published by Prosper Strategies</a:t>
            </a:r>
            <a:endParaRPr b="0" i="0" sz="2400" u="none" cap="none" strike="noStrike">
              <a:solidFill>
                <a:srgbClr val="000000"/>
              </a:solidFill>
              <a:latin typeface="Proxima Nova"/>
              <a:ea typeface="Proxima Nova"/>
              <a:cs typeface="Proxima Nova"/>
              <a:sym typeface="Proxima Nova"/>
            </a:endParaRPr>
          </a:p>
          <a:p>
            <a:pPr indent="0" lvl="0" marL="0" marR="0" rtl="0" algn="just">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200 W. Madison St.</a:t>
            </a:r>
            <a:endParaRPr b="0" i="0" sz="2400" u="none" cap="none" strike="noStrike">
              <a:solidFill>
                <a:srgbClr val="000000"/>
              </a:solidFill>
              <a:latin typeface="Proxima Nova"/>
              <a:ea typeface="Proxima Nova"/>
              <a:cs typeface="Proxima Nova"/>
              <a:sym typeface="Proxima Nova"/>
            </a:endParaRPr>
          </a:p>
          <a:p>
            <a:pPr indent="0" lvl="0" marL="0" marR="0" rtl="0" algn="just">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Chicago, IL 60606</a:t>
            </a:r>
            <a:br>
              <a:rPr b="0" i="0" lang="en" sz="2400" u="none" cap="none" strike="noStrike">
                <a:solidFill>
                  <a:srgbClr val="000000"/>
                </a:solidFill>
                <a:latin typeface="Proxima Nova"/>
                <a:ea typeface="Proxima Nova"/>
                <a:cs typeface="Proxima Nova"/>
                <a:sym typeface="Proxima Nova"/>
              </a:rPr>
            </a:b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All rights reserved. Except as permitted under U.S. Copyright Act of 1976, this publication may not be reproduced, distributed, or transmitted in its entirety or stored in a database or retrieval system, without the prior written permission of the publisher. Design by Prosper Strategies. It may be duplicated and used as a template as long as changes are not made to the original document and as long as the original version is not distributed without permission. Visit our website at </a:t>
            </a:r>
            <a:r>
              <a:rPr b="1" i="0" lang="en" sz="2400" u="none" cap="none" strike="noStrike">
                <a:solidFill>
                  <a:srgbClr val="005EA7"/>
                </a:solidFill>
                <a:uFill>
                  <a:noFill/>
                </a:uFill>
                <a:latin typeface="Proxima Nova"/>
                <a:ea typeface="Proxima Nova"/>
                <a:cs typeface="Proxima Nova"/>
                <a:sym typeface="Proxima Nova"/>
                <a:hlinkClick r:id="rId3">
                  <a:extLst>
                    <a:ext uri="{A12FA001-AC4F-418D-AE19-62706E023703}">
                      <ahyp:hlinkClr val="tx"/>
                    </a:ext>
                  </a:extLst>
                </a:hlinkClick>
              </a:rPr>
              <a:t>www.prosper-strategies.com</a:t>
            </a:r>
            <a:r>
              <a:rPr b="1" i="0" lang="en" sz="2400" u="none" cap="none" strike="noStrike">
                <a:solidFill>
                  <a:srgbClr val="0000FF"/>
                </a:solidFill>
                <a:latin typeface="Proxima Nova"/>
                <a:ea typeface="Proxima Nova"/>
                <a:cs typeface="Proxima Nova"/>
                <a:sym typeface="Proxima Nova"/>
              </a:rPr>
              <a:t>.</a:t>
            </a:r>
            <a:endParaRPr b="1" i="0" sz="2400" u="none" cap="none" strike="noStrike">
              <a:solidFill>
                <a:srgbClr val="0000FF"/>
              </a:solidFill>
              <a:latin typeface="Proxima Nova"/>
              <a:ea typeface="Proxima Nova"/>
              <a:cs typeface="Proxima Nova"/>
              <a:sym typeface="Proxima Nova"/>
            </a:endParaRPr>
          </a:p>
          <a:p>
            <a:pPr indent="0" lvl="0" marL="0" marR="0" rtl="0" algn="just">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Lato"/>
              <a:ea typeface="Lato"/>
              <a:cs typeface="Lato"/>
              <a:sym typeface="Lato"/>
            </a:endParaRPr>
          </a:p>
        </p:txBody>
      </p:sp>
      <p:sp>
        <p:nvSpPr>
          <p:cNvPr id="498" name="Google Shape;498;p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499" name="Google Shape;499;p2"/>
          <p:cNvPicPr preferRelativeResize="0"/>
          <p:nvPr/>
        </p:nvPicPr>
        <p:blipFill rotWithShape="1">
          <a:blip r:embed="rId4">
            <a:alphaModFix/>
          </a:blip>
          <a:srcRect b="0" l="0" r="0" t="0"/>
          <a:stretch/>
        </p:blipFill>
        <p:spPr>
          <a:xfrm>
            <a:off x="12494800" y="3708400"/>
            <a:ext cx="11699650" cy="8289202"/>
          </a:xfrm>
          <a:prstGeom prst="rect">
            <a:avLst/>
          </a:prstGeom>
          <a:noFill/>
          <a:ln>
            <a:noFill/>
          </a:ln>
        </p:spPr>
      </p:pic>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97"/>
                                        </p:tgtEl>
                                        <p:attrNameLst>
                                          <p:attrName>style.visibility</p:attrName>
                                        </p:attrNameLst>
                                      </p:cBhvr>
                                      <p:to>
                                        <p:strVal val="visible"/>
                                      </p:to>
                                    </p:set>
                                    <p:animEffect filter="fade" transition="in">
                                      <p:cBhvr>
                                        <p:cTn dur="1000"/>
                                        <p:tgtEl>
                                          <p:spTgt spid="4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7" name="Shape 677"/>
        <p:cNvGrpSpPr/>
        <p:nvPr/>
      </p:nvGrpSpPr>
      <p:grpSpPr>
        <a:xfrm>
          <a:off x="0" y="0"/>
          <a:ext cx="0" cy="0"/>
          <a:chOff x="0" y="0"/>
          <a:chExt cx="0" cy="0"/>
        </a:xfrm>
      </p:grpSpPr>
      <p:sp>
        <p:nvSpPr>
          <p:cNvPr id="678" name="Google Shape;678;p20"/>
          <p:cNvSpPr txBox="1"/>
          <p:nvPr/>
        </p:nvSpPr>
        <p:spPr>
          <a:xfrm>
            <a:off x="454850" y="357450"/>
            <a:ext cx="233841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Financial Assessment Example</a:t>
            </a:r>
            <a:endParaRPr b="0" i="0" sz="6400" u="none" cap="none" strike="noStrike">
              <a:solidFill>
                <a:srgbClr val="161616"/>
              </a:solidFill>
              <a:latin typeface="Lora"/>
              <a:ea typeface="Lora"/>
              <a:cs typeface="Lora"/>
              <a:sym typeface="Lora"/>
            </a:endParaRPr>
          </a:p>
        </p:txBody>
      </p:sp>
      <p:sp>
        <p:nvSpPr>
          <p:cNvPr id="679" name="Google Shape;679;p20"/>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0" name="Google Shape;680;p20"/>
          <p:cNvSpPr txBox="1"/>
          <p:nvPr/>
        </p:nvSpPr>
        <p:spPr>
          <a:xfrm>
            <a:off x="19476500" y="18040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300"/>
              <a:buFont typeface="Arial"/>
              <a:buNone/>
            </a:pPr>
            <a:r>
              <a:rPr b="1" i="0" lang="en" sz="3300" u="none" cap="none" strike="noStrike">
                <a:solidFill>
                  <a:srgbClr val="78909C"/>
                </a:solidFill>
                <a:latin typeface="Josefin Sans"/>
                <a:ea typeface="Josefin Sans"/>
                <a:cs typeface="Josefin Sans"/>
                <a:sym typeface="Josefin Sans"/>
              </a:rPr>
              <a:t>To fill in the next page:</a:t>
            </a:r>
            <a:endParaRPr b="1" i="0" sz="33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Get a sense of your organization's overall financial picture by breaking down your nonprofit's revenue by source. It's important to look at the previous fiscal year as well as your current fiscal year.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In the comments section, list notes on things such as why funding may have changed from last year to this year or what you anticipate from this funding source next fiscal year.</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To take this a step further, you can also complete this same exercise for each one of your nonprofit's programs.</a:t>
            </a:r>
            <a:endParaRPr b="0" i="0" sz="2400" u="none" cap="none" strike="noStrike">
              <a:solidFill>
                <a:srgbClr val="000000"/>
              </a:solidFill>
              <a:latin typeface="Proxima Nova"/>
              <a:ea typeface="Proxima Nova"/>
              <a:cs typeface="Proxima Nova"/>
              <a:sym typeface="Proxima Nova"/>
            </a:endParaRPr>
          </a:p>
        </p:txBody>
      </p:sp>
      <p:graphicFrame>
        <p:nvGraphicFramePr>
          <p:cNvPr id="681" name="Google Shape;681;p20"/>
          <p:cNvGraphicFramePr/>
          <p:nvPr/>
        </p:nvGraphicFramePr>
        <p:xfrm>
          <a:off x="454838" y="1822300"/>
          <a:ext cx="3000000" cy="3000000"/>
        </p:xfrm>
        <a:graphic>
          <a:graphicData uri="http://schemas.openxmlformats.org/drawingml/2006/table">
            <a:tbl>
              <a:tblPr>
                <a:noFill/>
                <a:tableStyleId>{3BB650CA-D8FE-448F-BFEA-7A763C109FA9}</a:tableStyleId>
              </a:tblPr>
              <a:tblGrid>
                <a:gridCol w="4116150"/>
                <a:gridCol w="2436000"/>
                <a:gridCol w="2893150"/>
                <a:gridCol w="8796975"/>
              </a:tblGrid>
              <a:tr h="683000">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Source of Revenue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Percent of total budget last fiscal year</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Percent of total budget current fiscal year</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Comments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1348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Board</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5%</a:t>
                      </a:r>
                      <a:endParaRPr b="1" sz="24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5%</a:t>
                      </a:r>
                      <a:endParaRPr b="1" sz="24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2400"/>
                        <a:buFont typeface="Arial"/>
                        <a:buNone/>
                      </a:pPr>
                      <a:r>
                        <a:t/>
                      </a:r>
                      <a:endParaRPr b="1" sz="2400" u="none" cap="none" strike="noStrike">
                        <a:solidFill>
                          <a:srgbClr val="B7B7B7"/>
                        </a:solidFill>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Government (city, state, federal)</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48%</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46%</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Our goal is to remain less than 50% government funded</a:t>
                      </a:r>
                      <a:endParaRPr b="1" sz="1400" u="none" cap="none" strike="noStrike">
                        <a:latin typeface="Proxima Nova"/>
                        <a:ea typeface="Proxima Nova"/>
                        <a:cs typeface="Proxima Nova"/>
                        <a:sym typeface="Proxima Nova"/>
                      </a:endParaRPr>
                    </a:p>
                  </a:txBody>
                  <a:tcPr marT="91425" marB="91425" marR="91425" marL="91425"/>
                </a:tc>
              </a:tr>
              <a:tr h="10937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Corporate</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3%</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4%</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r h="11186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Foundations</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10%</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11%</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r h="12772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Individual</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8%</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8%</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r h="12523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Program revenue</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12%</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12%</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r h="11525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Events</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10%</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10%</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r h="9530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Interest and investment income</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4%</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b="1" lang="en" sz="2000" u="none" cap="none" strike="noStrike">
                          <a:solidFill>
                            <a:srgbClr val="B7B7B7"/>
                          </a:solidFill>
                          <a:latin typeface="Proxima Nova"/>
                          <a:ea typeface="Proxima Nova"/>
                          <a:cs typeface="Proxima Nova"/>
                          <a:sym typeface="Proxima Nova"/>
                        </a:rPr>
                        <a:t>4%</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tc>
              </a:tr>
            </a:tbl>
          </a:graphicData>
        </a:graphic>
      </p:graphicFrame>
      <p:sp>
        <p:nvSpPr>
          <p:cNvPr id="682" name="Google Shape;682;p2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683" name="Google Shape;683;p20"/>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7" name="Shape 687"/>
        <p:cNvGrpSpPr/>
        <p:nvPr/>
      </p:nvGrpSpPr>
      <p:grpSpPr>
        <a:xfrm>
          <a:off x="0" y="0"/>
          <a:ext cx="0" cy="0"/>
          <a:chOff x="0" y="0"/>
          <a:chExt cx="0" cy="0"/>
        </a:xfrm>
      </p:grpSpPr>
      <p:sp>
        <p:nvSpPr>
          <p:cNvPr id="688" name="Google Shape;688;p21"/>
          <p:cNvSpPr txBox="1"/>
          <p:nvPr/>
        </p:nvSpPr>
        <p:spPr>
          <a:xfrm>
            <a:off x="613875" y="357450"/>
            <a:ext cx="232251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Financial Assessment Worksheet</a:t>
            </a:r>
            <a:endParaRPr b="0" i="0" sz="6400" u="none" cap="none" strike="noStrike">
              <a:solidFill>
                <a:srgbClr val="161616"/>
              </a:solidFill>
              <a:latin typeface="Lora"/>
              <a:ea typeface="Lora"/>
              <a:cs typeface="Lora"/>
              <a:sym typeface="Lora"/>
            </a:endParaRPr>
          </a:p>
        </p:txBody>
      </p:sp>
      <p:sp>
        <p:nvSpPr>
          <p:cNvPr id="689" name="Google Shape;689;p21"/>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690" name="Google Shape;690;p21"/>
          <p:cNvGraphicFramePr/>
          <p:nvPr/>
        </p:nvGraphicFramePr>
        <p:xfrm>
          <a:off x="613862" y="1822300"/>
          <a:ext cx="3000000" cy="3000000"/>
        </p:xfrm>
        <a:graphic>
          <a:graphicData uri="http://schemas.openxmlformats.org/drawingml/2006/table">
            <a:tbl>
              <a:tblPr>
                <a:noFill/>
                <a:tableStyleId>{3BB650CA-D8FE-448F-BFEA-7A763C109FA9}</a:tableStyleId>
              </a:tblPr>
              <a:tblGrid>
                <a:gridCol w="6268300"/>
                <a:gridCol w="3419450"/>
                <a:gridCol w="3421425"/>
                <a:gridCol w="9864750"/>
              </a:tblGrid>
              <a:tr h="683000">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Source of Revenue</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Percent of total budget last fiscal year</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Percent of total budget current fiscal year</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Comments</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1348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Board</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45720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Government (city, state, federal)</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Obviously we cannot scale until we are able to increase these sums considerably.</a:t>
                      </a:r>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r>
              <a:tr h="10937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Corporate</a:t>
                      </a:r>
                      <a:endParaRPr sz="20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Obviously we cannot scale until we are able to increase these sums considerably.</a:t>
                      </a:r>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r>
              <a:tr h="11186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Foundations</a:t>
                      </a:r>
                      <a:endParaRPr sz="20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Obviously we cannot scale until we are able to increase these sums considerably.</a:t>
                      </a:r>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r>
              <a:tr h="12772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Individual</a:t>
                      </a:r>
                      <a:endParaRPr sz="2000" u="none" cap="none" strike="noStrike">
                        <a:solidFill>
                          <a:schemeClr val="accent1"/>
                        </a:solidFill>
                        <a:latin typeface="Ultra"/>
                        <a:ea typeface="Ultra"/>
                        <a:cs typeface="Ultra"/>
                        <a:sym typeface="Ultr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$10K</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Obviously we cannot scale until we are able to increase these sums considerably.</a:t>
                      </a:r>
                      <a:endParaRPr sz="2000" u="none" cap="none" strike="noStrike">
                        <a:solidFill>
                          <a:schemeClr val="accent1"/>
                        </a:solidFill>
                        <a:latin typeface="Ultra"/>
                        <a:ea typeface="Ultra"/>
                        <a:cs typeface="Ultra"/>
                        <a:sym typeface="Ultra"/>
                      </a:endParaRPr>
                    </a:p>
                  </a:txBody>
                  <a:tcPr marT="91425" marB="91425" marR="91425" marL="91425"/>
                </a:tc>
              </a:tr>
              <a:tr h="12523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Program revenue</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$3K</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It is clear that this is not a business model that can support us, however for a parenting circle this would be a decent sum - </a:t>
                      </a:r>
                      <a:endParaRPr sz="2000" u="none" cap="none" strike="noStrike">
                        <a:solidFill>
                          <a:schemeClr val="accent1"/>
                        </a:solidFill>
                        <a:latin typeface="Ultra"/>
                        <a:ea typeface="Ultra"/>
                        <a:cs typeface="Ultra"/>
                        <a:sym typeface="Ultra"/>
                      </a:endParaRPr>
                    </a:p>
                  </a:txBody>
                  <a:tcPr marT="91425" marB="91425" marR="91425" marL="91425"/>
                </a:tc>
              </a:tr>
              <a:tr h="11525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Events</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r>
              <a:tr h="9530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Interest and investment income</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$450K</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chemeClr val="accent1"/>
                        </a:solidFill>
                        <a:latin typeface="Ultra"/>
                        <a:ea typeface="Ultra"/>
                        <a:cs typeface="Ultra"/>
                        <a:sym typeface="Ultr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chemeClr val="accent1"/>
                          </a:solidFill>
                          <a:latin typeface="Ultra"/>
                          <a:ea typeface="Ultra"/>
                          <a:cs typeface="Ultra"/>
                          <a:sym typeface="Ultra"/>
                        </a:rPr>
                        <a:t>Investment income is up y.o.y.  But we would be looking at 10% growth max so a rapid expansion of services could not be funded this way.</a:t>
                      </a:r>
                      <a:endParaRPr sz="2000" u="none" cap="none" strike="noStrike">
                        <a:solidFill>
                          <a:schemeClr val="accent1"/>
                        </a:solidFill>
                        <a:latin typeface="Ultra"/>
                        <a:ea typeface="Ultra"/>
                        <a:cs typeface="Ultra"/>
                        <a:sym typeface="Ultra"/>
                      </a:endParaRPr>
                    </a:p>
                  </a:txBody>
                  <a:tcPr marT="91425" marB="91425" marR="91425" marL="91425"/>
                </a:tc>
              </a:tr>
            </a:tbl>
          </a:graphicData>
        </a:graphic>
      </p:graphicFrame>
      <p:sp>
        <p:nvSpPr>
          <p:cNvPr id="691" name="Google Shape;691;p2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22"/>
          <p:cNvSpPr txBox="1"/>
          <p:nvPr/>
        </p:nvSpPr>
        <p:spPr>
          <a:xfrm>
            <a:off x="624425" y="357450"/>
            <a:ext cx="232143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Ecosystem Assessment Example</a:t>
            </a:r>
            <a:endParaRPr b="0" i="0" sz="6400" u="none" cap="none" strike="noStrike">
              <a:solidFill>
                <a:srgbClr val="161616"/>
              </a:solidFill>
              <a:latin typeface="Lora"/>
              <a:ea typeface="Lora"/>
              <a:cs typeface="Lora"/>
              <a:sym typeface="Lora"/>
            </a:endParaRPr>
          </a:p>
        </p:txBody>
      </p:sp>
      <p:sp>
        <p:nvSpPr>
          <p:cNvPr id="697" name="Google Shape;697;p22"/>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8" name="Google Shape;698;p22"/>
          <p:cNvSpPr txBox="1"/>
          <p:nvPr/>
        </p:nvSpPr>
        <p:spPr>
          <a:xfrm>
            <a:off x="19476500" y="18040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45B5A5"/>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p:txBody>
      </p:sp>
      <p:graphicFrame>
        <p:nvGraphicFramePr>
          <p:cNvPr id="699" name="Google Shape;699;p22"/>
          <p:cNvGraphicFramePr/>
          <p:nvPr/>
        </p:nvGraphicFramePr>
        <p:xfrm>
          <a:off x="624413" y="1954175"/>
          <a:ext cx="3000000" cy="3000000"/>
        </p:xfrm>
        <a:graphic>
          <a:graphicData uri="http://schemas.openxmlformats.org/drawingml/2006/table">
            <a:tbl>
              <a:tblPr>
                <a:noFill/>
                <a:tableStyleId>{3BB650CA-D8FE-448F-BFEA-7A763C109FA9}</a:tableStyleId>
              </a:tblPr>
              <a:tblGrid>
                <a:gridCol w="3214100"/>
                <a:gridCol w="3520425"/>
                <a:gridCol w="3681750"/>
                <a:gridCol w="3828225"/>
                <a:gridCol w="3828225"/>
              </a:tblGrid>
              <a:tr h="551125">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Your Organization</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Comparator 1</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Comparator 2</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Comparator 3</a:t>
                      </a:r>
                      <a:endParaRPr b="1" sz="2200" u="none" cap="none" strike="noStrike">
                        <a:solidFill>
                          <a:srgbClr val="FFFFFF"/>
                        </a:solidFill>
                        <a:latin typeface="Proxima Nova"/>
                        <a:ea typeface="Proxima Nova"/>
                        <a:cs typeface="Proxima Nova"/>
                        <a:sym typeface="Proxima Nova"/>
                      </a:endParaRPr>
                    </a:p>
                  </a:txBody>
                  <a:tcPr marT="91425" marB="91425" marR="91425" marL="91425">
                    <a:solidFill>
                      <a:srgbClr val="666666"/>
                    </a:solidFill>
                  </a:tcPr>
                </a:tc>
              </a:tr>
              <a:tr h="11348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Operating Budget</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$3.5M</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$8.4M</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$8.6 M</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$5.5M</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2682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Staff Size</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40</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167</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134</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142</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0937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Clients</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Adult men</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Men &amp; Women</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Men &amp; Women</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Youth and Families</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2772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Geography</a:t>
                      </a:r>
                      <a:endParaRPr sz="14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Bronzeville, Auburn Gresham, Englewood, Pilsen, Little Village</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Englewood, Bronzeville, Lakeview</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Pilsen, Little Village</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Wicker Park, Humboldt Park</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2523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Programs</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Shelter, drop in center, outreach programs</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Healthcare, counseling services, drop in center, shelter, transitional living, permanent housing</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Emergency shelter, transitional living, permanent housing</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Emergency shelter, outreach programs, healthcare, mental health support</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1525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Funding Sources</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999999"/>
                          </a:solidFill>
                          <a:latin typeface="Proxima Nova"/>
                          <a:ea typeface="Proxima Nova"/>
                          <a:cs typeface="Proxima Nova"/>
                          <a:sym typeface="Proxima Nova"/>
                        </a:rPr>
                        <a:t>Government, corporate, foundation, individuals, program fees, investments, events</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Government, corporate, foundation, individual, program fees, investments</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Government, corporate, foundation, individual, program fees, investments, events</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Government, corporate, foundation, individual, program fees, investments</a:t>
                      </a:r>
                      <a:endParaRPr sz="2000" u="none" cap="none" strike="noStrike">
                        <a:solidFill>
                          <a:srgbClr val="B7B7B7"/>
                        </a:solidFill>
                        <a:latin typeface="Proxima Nova"/>
                        <a:ea typeface="Proxima Nova"/>
                        <a:cs typeface="Proxima Nova"/>
                        <a:sym typeface="Proxima Nova"/>
                      </a:endParaRPr>
                    </a:p>
                  </a:txBody>
                  <a:tcPr marT="91425" marB="91425" marR="91425" marL="91425"/>
                </a:tc>
              </a:tr>
              <a:tr h="141087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Proxima Nova"/>
                          <a:ea typeface="Proxima Nova"/>
                          <a:cs typeface="Proxima Nova"/>
                          <a:sym typeface="Proxima Nova"/>
                        </a:rPr>
                        <a:t>Comments</a:t>
                      </a:r>
                      <a:endParaRPr sz="2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Replaced ED last year</a:t>
                      </a:r>
                      <a:endParaRPr sz="2000" u="none" cap="none" strike="noStrike">
                        <a:solidFill>
                          <a:srgbClr val="B7B7B7"/>
                        </a:solidFill>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solidFill>
                          <a:srgbClr val="B7B7B7"/>
                        </a:solidFill>
                        <a:latin typeface="Proxima Nova"/>
                        <a:ea typeface="Proxima Nova"/>
                        <a:cs typeface="Proxima Nova"/>
                        <a:sym typeface="Proxima Nova"/>
                      </a:endParaRPr>
                    </a:p>
                  </a:txBody>
                  <a:tcPr marT="91425" marB="91425" marR="91425" marL="91425"/>
                </a:tc>
              </a:tr>
            </a:tbl>
          </a:graphicData>
        </a:graphic>
      </p:graphicFrame>
      <p:sp>
        <p:nvSpPr>
          <p:cNvPr id="700" name="Google Shape;700;p2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701" name="Google Shape;701;p22"/>
          <p:cNvSpPr txBox="1"/>
          <p:nvPr/>
        </p:nvSpPr>
        <p:spPr>
          <a:xfrm>
            <a:off x="19476500" y="1880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the next page:</a:t>
            </a:r>
            <a:endParaRPr b="1" i="0" sz="34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Choose 3-5 "comparator" organizations or nonprofits that provide similarly aligned services.</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You want to get a sense of how they are similar or different from your nonprofit in terms of size, individuals they serve, where they serve them, the programs they offer and how they are funded.</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You can do this through web research, media articles,  and LinkedIn. You can also review publically available 990s or use websites like Charity Navigator.</a:t>
            </a:r>
            <a:endParaRPr b="0" i="0" sz="2400" u="none" cap="none" strike="noStrike">
              <a:solidFill>
                <a:srgbClr val="000000"/>
              </a:solidFill>
              <a:latin typeface="Proxima Nova"/>
              <a:ea typeface="Proxima Nova"/>
              <a:cs typeface="Proxima Nova"/>
              <a:sym typeface="Proxima Nova"/>
            </a:endParaRPr>
          </a:p>
        </p:txBody>
      </p:sp>
      <p:sp>
        <p:nvSpPr>
          <p:cNvPr id="702" name="Google Shape;702;p22"/>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6" name="Shape 706"/>
        <p:cNvGrpSpPr/>
        <p:nvPr/>
      </p:nvGrpSpPr>
      <p:grpSpPr>
        <a:xfrm>
          <a:off x="0" y="0"/>
          <a:ext cx="0" cy="0"/>
          <a:chOff x="0" y="0"/>
          <a:chExt cx="0" cy="0"/>
        </a:xfrm>
      </p:grpSpPr>
      <p:sp>
        <p:nvSpPr>
          <p:cNvPr id="707" name="Google Shape;707;p23"/>
          <p:cNvSpPr txBox="1"/>
          <p:nvPr/>
        </p:nvSpPr>
        <p:spPr>
          <a:xfrm>
            <a:off x="624475" y="357450"/>
            <a:ext cx="232143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Ecosystem Assessment Worksheet</a:t>
            </a:r>
            <a:endParaRPr b="0" i="0" sz="6400" u="none" cap="none" strike="noStrike">
              <a:solidFill>
                <a:srgbClr val="161616"/>
              </a:solidFill>
              <a:latin typeface="Lora"/>
              <a:ea typeface="Lora"/>
              <a:cs typeface="Lora"/>
              <a:sym typeface="Lora"/>
            </a:endParaRPr>
          </a:p>
        </p:txBody>
      </p:sp>
      <p:sp>
        <p:nvSpPr>
          <p:cNvPr id="708" name="Google Shape;708;p23"/>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9" name="Google Shape;709;p23"/>
          <p:cNvSpPr txBox="1"/>
          <p:nvPr/>
        </p:nvSpPr>
        <p:spPr>
          <a:xfrm>
            <a:off x="19476500" y="18040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45B5A5"/>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Lato"/>
              <a:ea typeface="Lato"/>
              <a:cs typeface="Lato"/>
              <a:sym typeface="Lato"/>
            </a:endParaRPr>
          </a:p>
        </p:txBody>
      </p:sp>
      <p:graphicFrame>
        <p:nvGraphicFramePr>
          <p:cNvPr id="710" name="Google Shape;710;p23"/>
          <p:cNvGraphicFramePr/>
          <p:nvPr/>
        </p:nvGraphicFramePr>
        <p:xfrm>
          <a:off x="624463" y="1822301"/>
          <a:ext cx="3000000" cy="3000000"/>
        </p:xfrm>
        <a:graphic>
          <a:graphicData uri="http://schemas.openxmlformats.org/drawingml/2006/table">
            <a:tbl>
              <a:tblPr>
                <a:noFill/>
                <a:tableStyleId>{3BB650CA-D8FE-448F-BFEA-7A763C109FA9}</a:tableStyleId>
              </a:tblPr>
              <a:tblGrid>
                <a:gridCol w="4537625"/>
                <a:gridCol w="4305200"/>
                <a:gridCol w="4502475"/>
                <a:gridCol w="4681600"/>
                <a:gridCol w="4681600"/>
              </a:tblGrid>
              <a:tr h="1143525">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solidFill>
                          <a:srgbClr val="FFFFFF"/>
                        </a:solidFill>
                        <a:latin typeface="Lato"/>
                        <a:ea typeface="Lato"/>
                        <a:cs typeface="Lato"/>
                        <a:sym typeface="Lato"/>
                      </a:endParaRPr>
                    </a:p>
                  </a:txBody>
                  <a:tcPr marT="91425" marB="91425" marR="91425" marL="91425">
                    <a:lnR cap="flat" cmpd="sng" w="9525">
                      <a:solidFill>
                        <a:srgbClr val="9E9E9E"/>
                      </a:solidFill>
                      <a:prstDash val="solid"/>
                      <a:round/>
                      <a:headEnd len="sm" w="sm" type="none"/>
                      <a:tailEnd len="sm" w="sm" type="none"/>
                    </a:lnR>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MMICT / MCF</a:t>
                      </a:r>
                      <a:endParaRPr b="1" sz="2200" u="none" cap="none" strike="noStrike">
                        <a:solidFill>
                          <a:srgbClr val="FFFFFF"/>
                        </a:solidFill>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BUILDING STRONG FAMILIES FOUNDATION LTD.</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MOUNT ISA FAMILY SUPPORT SERVICE &amp; NEIGHBOURHOOD CENTRE INC</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666666"/>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solidFill>
                            <a:srgbClr val="FFFFFF"/>
                          </a:solidFill>
                          <a:latin typeface="Proxima Nova"/>
                          <a:ea typeface="Proxima Nova"/>
                          <a:cs typeface="Proxima Nova"/>
                          <a:sym typeface="Proxima Nova"/>
                        </a:rPr>
                        <a:t>NORTH-EAST COMMUNITY SUPPORT GROUP INC</a:t>
                      </a:r>
                      <a:endParaRPr b="1" sz="2200" u="none" cap="none" strike="noStrike">
                        <a:solidFill>
                          <a:srgbClr val="FFFFFF"/>
                        </a:solidFill>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666666"/>
                    </a:solidFill>
                  </a:tcPr>
                </a:tc>
              </a:tr>
              <a:tr h="46912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Operating Budget</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$450K p.a.</a:t>
                      </a:r>
                      <a:endParaRPr sz="2000" u="none" cap="none" strike="noStrike">
                        <a:solidFill>
                          <a:srgbClr val="B7B7B7"/>
                        </a:solidFill>
                        <a:latin typeface="Proxima Nova"/>
                        <a:ea typeface="Proxima Nova"/>
                        <a:cs typeface="Proxima Nova"/>
                        <a:sym typeface="Proxima Nova"/>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$800K</a:t>
                      </a:r>
                      <a:endParaRPr sz="2000" u="none" cap="none" strike="noStrike">
                        <a:solidFill>
                          <a:srgbClr val="B7B7B7"/>
                        </a:solidFill>
                        <a:latin typeface="Proxima Nova"/>
                        <a:ea typeface="Proxima Nova"/>
                        <a:cs typeface="Proxima Nova"/>
                        <a:sym typeface="Proxima Nova"/>
                      </a:endParaRPr>
                    </a:p>
                  </a:txBody>
                  <a:tcPr marT="91425" marB="91425" marR="91425" marL="91425">
                    <a:lnT cap="flat" cmpd="sng" w="9525">
                      <a:solidFill>
                        <a:srgbClr val="9E9E9E"/>
                      </a:solidFill>
                      <a:prstDash val="solid"/>
                      <a:round/>
                      <a:headEnd len="sm" w="sm" type="none"/>
                      <a:tailEnd len="sm" w="sm" type="none"/>
                    </a:lnT>
                  </a:tcPr>
                </a:tc>
                <a:tc>
                  <a:txBody>
                    <a:bodyPr/>
                    <a:lstStyle/>
                    <a:p>
                      <a:pPr indent="-22860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$377K</a:t>
                      </a:r>
                      <a:endParaRPr sz="2000" u="none" cap="none" strike="noStrike">
                        <a:solidFill>
                          <a:srgbClr val="B7B7B7"/>
                        </a:solidFill>
                        <a:latin typeface="Proxima Nova"/>
                        <a:ea typeface="Proxima Nova"/>
                        <a:cs typeface="Proxima Nova"/>
                        <a:sym typeface="Proxima Nova"/>
                      </a:endParaRPr>
                    </a:p>
                  </a:txBody>
                  <a:tcPr marT="91425" marB="91425" marR="91425" marL="91425">
                    <a:lnT cap="flat" cmpd="sng" w="9525">
                      <a:solidFill>
                        <a:srgbClr val="9E9E9E"/>
                      </a:solidFill>
                      <a:prstDash val="solid"/>
                      <a:round/>
                      <a:headEnd len="sm" w="sm" type="none"/>
                      <a:tailEnd len="sm" w="sm" type="none"/>
                    </a:lnT>
                  </a:tcPr>
                </a:tc>
                <a:tc>
                  <a:txBody>
                    <a:bodyPr/>
                    <a:lstStyle/>
                    <a:p>
                      <a:pPr indent="-228600" lvl="0" marL="457200" marR="0" rtl="0" algn="l">
                        <a:lnSpc>
                          <a:spcPct val="100000"/>
                        </a:lnSpc>
                        <a:spcBef>
                          <a:spcPts val="0"/>
                        </a:spcBef>
                        <a:spcAft>
                          <a:spcPts val="0"/>
                        </a:spcAft>
                        <a:buClr>
                          <a:srgbClr val="000000"/>
                        </a:buClr>
                        <a:buSzPts val="2000"/>
                        <a:buFont typeface="Arial"/>
                        <a:buNone/>
                      </a:pPr>
                      <a:r>
                        <a:rPr lang="en" sz="2000" u="none" cap="none" strike="noStrike">
                          <a:solidFill>
                            <a:srgbClr val="B7B7B7"/>
                          </a:solidFill>
                          <a:latin typeface="Proxima Nova"/>
                          <a:ea typeface="Proxima Nova"/>
                          <a:cs typeface="Proxima Nova"/>
                          <a:sym typeface="Proxima Nova"/>
                        </a:rPr>
                        <a:t>$946K</a:t>
                      </a:r>
                      <a:endParaRPr sz="2000" u="none" cap="none" strike="noStrike">
                        <a:solidFill>
                          <a:srgbClr val="B7B7B7"/>
                        </a:solidFill>
                        <a:latin typeface="Proxima Nova"/>
                        <a:ea typeface="Proxima Nova"/>
                        <a:cs typeface="Proxima Nova"/>
                        <a:sym typeface="Proxima Nova"/>
                      </a:endParaRPr>
                    </a:p>
                  </a:txBody>
                  <a:tcPr marT="91425" marB="91425" marR="91425" marL="91425">
                    <a:lnT cap="flat" cmpd="sng" w="9525">
                      <a:solidFill>
                        <a:srgbClr val="9E9E9E"/>
                      </a:solidFill>
                      <a:prstDash val="solid"/>
                      <a:round/>
                      <a:headEnd len="sm" w="sm" type="none"/>
                      <a:tailEnd len="sm" w="sm" type="none"/>
                    </a:lnT>
                  </a:tcPr>
                </a:tc>
              </a:tr>
              <a:tr h="46912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Staff Size</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7 Directors + 4 staff</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4 Directors + x staff</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6 Directors + x staff</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r>
              <a:tr h="193522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Clients</a:t>
                      </a:r>
                      <a:endParaRPr sz="20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Indigenous families, children aged 6 - 16</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Aboriginal and Torres Strait Islander people</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Adults - aged 25 to under 65</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Adults - aged 65 and over</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Families / Females</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Financially disadvantaged people</a:t>
                      </a:r>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Aboriginal and Torres Strait Islander people</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Adults - aged 25 to under 65</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Adults - aged 65 and over</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Families</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Females</a:t>
                      </a:r>
                      <a:endParaRPr sz="2000" u="none" cap="none" strike="noStrike">
                        <a:latin typeface="Proxima Nova"/>
                        <a:ea typeface="Proxima Nova"/>
                        <a:cs typeface="Proxima Nova"/>
                        <a:sym typeface="Proxima Nova"/>
                      </a:endParaRPr>
                    </a:p>
                  </a:txBody>
                  <a:tcPr marT="91425" marB="91425" marR="91425" marL="91425"/>
                </a:tc>
              </a:tr>
              <a:tr h="103400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Geography</a:t>
                      </a:r>
                      <a:endParaRPr sz="2000" u="none" cap="none" strike="noStrike">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SE QLD, associated programs in NT, NSW</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r>
              <a:tr h="193522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Programs</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Building Strong Families Generational Care</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Emergency Relief for people in need. No Interest Loan Scheme. Financial literacy</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Community facilities</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Zillmere Family Accommodation </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Homeless refuges</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Zillmere Young Peoples Support Service</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Youth development</a:t>
                      </a:r>
                      <a:endParaRPr sz="2000" u="none" cap="none" strike="noStrike">
                        <a:latin typeface="Proxima Nova"/>
                        <a:ea typeface="Proxima Nova"/>
                        <a:cs typeface="Proxima Nova"/>
                        <a:sym typeface="Proxima Nova"/>
                      </a:endParaRPr>
                    </a:p>
                  </a:txBody>
                  <a:tcPr marT="91425" marB="91425" marR="91425" marL="91425"/>
                </a:tc>
              </a:tr>
              <a:tr h="2178650">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Funding Sources</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80% Govt, 20% Donation, total revenue $800K</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82% Govt, 18% Other Revenue, total Revenue $377K</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 Revenue from Government 65%</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 Other Revenue 15%</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 Revenue from Donations and Bequests 1%</a:t>
                      </a:r>
                      <a:endParaRPr/>
                    </a:p>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 Revenue from Goods or Services 20% Revenue Total $946K</a:t>
                      </a:r>
                      <a:endParaRPr sz="2000" u="none" cap="none" strike="noStrike">
                        <a:latin typeface="Proxima Nova"/>
                        <a:ea typeface="Proxima Nova"/>
                        <a:cs typeface="Proxima Nova"/>
                        <a:sym typeface="Proxima Nova"/>
                      </a:endParaRPr>
                    </a:p>
                  </a:txBody>
                  <a:tcPr marT="91425" marB="91425" marR="91425" marL="91425"/>
                </a:tc>
              </a:tr>
              <a:tr h="1142175">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Comments</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Started in 2013</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Only in Mt Isa, looks like they may have closed</a:t>
                      </a:r>
                      <a:endParaRPr sz="20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en" sz="2000" u="none" cap="none" strike="noStrike">
                          <a:latin typeface="Proxima Nova"/>
                          <a:ea typeface="Proxima Nova"/>
                          <a:cs typeface="Proxima Nova"/>
                          <a:sym typeface="Proxima Nova"/>
                        </a:rPr>
                        <a:t>Only in Zillamere</a:t>
                      </a:r>
                      <a:endParaRPr sz="2000" u="none" cap="none" strike="noStrike">
                        <a:latin typeface="Proxima Nova"/>
                        <a:ea typeface="Proxima Nova"/>
                        <a:cs typeface="Proxima Nova"/>
                        <a:sym typeface="Proxima Nova"/>
                      </a:endParaRPr>
                    </a:p>
                  </a:txBody>
                  <a:tcPr marT="91425" marB="91425" marR="91425" marL="91425"/>
                </a:tc>
              </a:tr>
            </a:tbl>
          </a:graphicData>
        </a:graphic>
      </p:graphicFrame>
      <p:sp>
        <p:nvSpPr>
          <p:cNvPr id="711" name="Google Shape;711;p2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5" name="Shape 715"/>
        <p:cNvGrpSpPr/>
        <p:nvPr/>
      </p:nvGrpSpPr>
      <p:grpSpPr>
        <a:xfrm>
          <a:off x="0" y="0"/>
          <a:ext cx="0" cy="0"/>
          <a:chOff x="0" y="0"/>
          <a:chExt cx="0" cy="0"/>
        </a:xfrm>
      </p:grpSpPr>
      <p:sp>
        <p:nvSpPr>
          <p:cNvPr id="716" name="Google Shape;716;p2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717" name="Google Shape;717;p24"/>
          <p:cNvSpPr txBox="1"/>
          <p:nvPr>
            <p:ph idx="4294967295" type="subTitle"/>
          </p:nvPr>
        </p:nvSpPr>
        <p:spPr>
          <a:xfrm>
            <a:off x="883950" y="256500"/>
            <a:ext cx="21928200" cy="16794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2000"/>
              </a:spcBef>
              <a:spcAft>
                <a:spcPts val="0"/>
              </a:spcAft>
              <a:buClr>
                <a:schemeClr val="dk1"/>
              </a:buClr>
              <a:buSzPts val="4800"/>
              <a:buFont typeface="Arial"/>
              <a:buNone/>
            </a:pPr>
            <a:r>
              <a:rPr b="0" i="0" lang="en" sz="6000" u="none" cap="none" strike="noStrike">
                <a:solidFill>
                  <a:srgbClr val="161616"/>
                </a:solidFill>
                <a:highlight>
                  <a:srgbClr val="FFFFFF"/>
                </a:highlight>
                <a:latin typeface="Lora"/>
                <a:ea typeface="Lora"/>
                <a:cs typeface="Lora"/>
                <a:sym typeface="Lora"/>
              </a:rPr>
              <a:t>Key Findings From Our Ecosystem Assessment Include:</a:t>
            </a:r>
            <a:endParaRPr b="0" i="0" sz="6000" u="none" cap="none" strike="noStrike">
              <a:solidFill>
                <a:srgbClr val="161616"/>
              </a:solidFill>
              <a:highlight>
                <a:srgbClr val="FFFFFF"/>
              </a:highlight>
              <a:latin typeface="Lora"/>
              <a:ea typeface="Lora"/>
              <a:cs typeface="Lora"/>
              <a:sym typeface="Lora"/>
            </a:endParaRPr>
          </a:p>
        </p:txBody>
      </p:sp>
      <p:sp>
        <p:nvSpPr>
          <p:cNvPr id="718" name="Google Shape;718;p24"/>
          <p:cNvSpPr/>
          <p:nvPr/>
        </p:nvSpPr>
        <p:spPr>
          <a:xfrm>
            <a:off x="22621098" y="2284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9" name="Google Shape;719;p24"/>
          <p:cNvSpPr/>
          <p:nvPr/>
        </p:nvSpPr>
        <p:spPr>
          <a:xfrm>
            <a:off x="946000" y="1794175"/>
            <a:ext cx="23076900" cy="10503900"/>
          </a:xfrm>
          <a:prstGeom prst="rect">
            <a:avLst/>
          </a:prstGeom>
          <a:noFill/>
          <a:ln cap="flat" cmpd="sng" w="9525">
            <a:solidFill>
              <a:srgbClr val="D3C8C4"/>
            </a:solidFill>
            <a:prstDash val="solid"/>
            <a:round/>
            <a:headEnd len="sm" w="sm" type="none"/>
            <a:tailEnd len="sm" w="sm" type="none"/>
          </a:ln>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Most organisations of our size, with a similar demographic: </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accent1"/>
                </a:solidFill>
                <a:latin typeface="Proxima Nova"/>
                <a:ea typeface="Proxima Nova"/>
                <a:cs typeface="Proxima Nova"/>
                <a:sym typeface="Proxima Nova"/>
              </a:rPr>
              <a:t>are around 80% government funded.</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accent1"/>
                </a:solidFill>
                <a:latin typeface="Proxima Nova"/>
                <a:ea typeface="Proxima Nova"/>
                <a:cs typeface="Proxima Nova"/>
                <a:sym typeface="Proxima Nova"/>
              </a:rPr>
              <a:t>Are constrained to a small geographic footprint</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accent1"/>
                </a:solidFill>
                <a:latin typeface="Proxima Nova"/>
                <a:ea typeface="Proxima Nova"/>
                <a:cs typeface="Proxima Nova"/>
                <a:sym typeface="Proxima Nova"/>
              </a:rPr>
              <a:t>Have pretty shoddy websites</a:t>
            </a:r>
            <a:endParaRPr/>
          </a:p>
          <a:p>
            <a:pPr indent="-457200" lvl="0" marL="914400" marR="0" rtl="0" algn="l">
              <a:lnSpc>
                <a:spcPct val="100000"/>
              </a:lnSpc>
              <a:spcBef>
                <a:spcPts val="0"/>
              </a:spcBef>
              <a:spcAft>
                <a:spcPts val="0"/>
              </a:spcAft>
              <a:buClr>
                <a:srgbClr val="000000"/>
              </a:buClr>
              <a:buSzPts val="3000"/>
              <a:buFont typeface="Arial"/>
              <a:buChar char="•"/>
            </a:pPr>
            <a:r>
              <a:rPr b="0" i="0" lang="en" sz="3000" u="none" cap="none" strike="noStrike">
                <a:solidFill>
                  <a:schemeClr val="accent1"/>
                </a:solidFill>
                <a:latin typeface="Proxima Nova"/>
                <a:ea typeface="Proxima Nova"/>
                <a:cs typeface="Proxima Nova"/>
                <a:sym typeface="Proxima Nova"/>
              </a:rPr>
              <a:t>Have a fairly tight scope of operations – ie operating a facility or providing support to families through the government run programs associated with Child Safety</a:t>
            </a:r>
            <a:endParaRPr/>
          </a:p>
          <a:p>
            <a:pPr indent="0" lvl="0" marL="457200" marR="0" rtl="0" algn="l">
              <a:lnSpc>
                <a:spcPct val="100000"/>
              </a:lnSpc>
              <a:spcBef>
                <a:spcPts val="0"/>
              </a:spcBef>
              <a:spcAft>
                <a:spcPts val="0"/>
              </a:spcAft>
              <a:buNone/>
            </a:pPr>
            <a:r>
              <a:t/>
            </a:r>
            <a:endParaRPr b="0" i="0" sz="3000" u="none" cap="none" strike="noStrike">
              <a:solidFill>
                <a:schemeClr val="accent1"/>
              </a:solidFill>
              <a:latin typeface="Proxima Nova"/>
              <a:ea typeface="Proxima Nova"/>
              <a:cs typeface="Proxima Nova"/>
              <a:sym typeface="Proxima Nova"/>
            </a:endParaRPr>
          </a:p>
          <a:p>
            <a:pPr indent="-266700" lvl="0" marL="9144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Our scope is expansive, our vision is bold and big.  No-one in the NFP space of our size is tackling problems of this nature, they are more concerned with servicing whatever is being funded directly – ie child safety related activities.  Building programs is typically beyond the scope of small and medium sized charities – it is more the domain of the larger, more established charities.</a:t>
            </a:r>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Proxima Nova"/>
                <a:ea typeface="Proxima Nova"/>
                <a:cs typeface="Proxima Nova"/>
                <a:sym typeface="Proxima Nova"/>
              </a:rPr>
              <a:t>Our situation where we are self funded is fairly unique in this space – and has allowed us to take on ambitious goals.</a:t>
            </a:r>
            <a:endParaRPr b="0" i="0" sz="3000" u="none" cap="none" strike="noStrike">
              <a:solidFill>
                <a:schemeClr val="accen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3000"/>
              <a:buFont typeface="Arial"/>
              <a:buNone/>
            </a:pPr>
            <a:r>
              <a:rPr b="0" i="0" lang="en" sz="3000" u="none" cap="none" strike="noStrike">
                <a:solidFill>
                  <a:schemeClr val="accent1"/>
                </a:solidFill>
                <a:latin typeface="Lato"/>
                <a:ea typeface="Lato"/>
                <a:cs typeface="Lato"/>
                <a:sym typeface="Lato"/>
              </a:rPr>
              <a:t>We appear to be outliers in this space.</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666666"/>
              </a:solidFill>
              <a:latin typeface="Lato"/>
              <a:ea typeface="Lato"/>
              <a:cs typeface="Lato"/>
              <a:sym typeface="Lato"/>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3" name="Shape 723"/>
        <p:cNvGrpSpPr/>
        <p:nvPr/>
      </p:nvGrpSpPr>
      <p:grpSpPr>
        <a:xfrm>
          <a:off x="0" y="0"/>
          <a:ext cx="0" cy="0"/>
          <a:chOff x="0" y="0"/>
          <a:chExt cx="0" cy="0"/>
        </a:xfrm>
      </p:grpSpPr>
      <p:sp>
        <p:nvSpPr>
          <p:cNvPr id="724" name="Google Shape;724;p25"/>
          <p:cNvSpPr txBox="1"/>
          <p:nvPr/>
        </p:nvSpPr>
        <p:spPr>
          <a:xfrm>
            <a:off x="1907375" y="62260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Ecosystem Trends Example</a:t>
            </a:r>
            <a:endParaRPr b="0" i="0" sz="6400" u="none" cap="none" strike="noStrike">
              <a:solidFill>
                <a:srgbClr val="161616"/>
              </a:solidFill>
              <a:latin typeface="Lora"/>
              <a:ea typeface="Lora"/>
              <a:cs typeface="Lora"/>
              <a:sym typeface="Lora"/>
            </a:endParaRPr>
          </a:p>
        </p:txBody>
      </p:sp>
      <p:sp>
        <p:nvSpPr>
          <p:cNvPr id="725" name="Google Shape;725;p25"/>
          <p:cNvSpPr txBox="1"/>
          <p:nvPr/>
        </p:nvSpPr>
        <p:spPr>
          <a:xfrm rot="-5400000">
            <a:off x="-1617300" y="2634400"/>
            <a:ext cx="44304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Design</a:t>
            </a:r>
            <a:endParaRPr b="0" i="0" sz="3000" u="none" cap="none" strike="noStrike">
              <a:solidFill>
                <a:srgbClr val="FFFFFF"/>
              </a:solidFill>
              <a:latin typeface="Volkhov"/>
              <a:ea typeface="Volkhov"/>
              <a:cs typeface="Volkhov"/>
              <a:sym typeface="Volkhov"/>
            </a:endParaRPr>
          </a:p>
        </p:txBody>
      </p:sp>
      <p:sp>
        <p:nvSpPr>
          <p:cNvPr id="726" name="Google Shape;726;p25"/>
          <p:cNvSpPr/>
          <p:nvPr/>
        </p:nvSpPr>
        <p:spPr>
          <a:xfrm>
            <a:off x="1714700" y="1940025"/>
            <a:ext cx="17280000" cy="9944100"/>
          </a:xfrm>
          <a:prstGeom prst="roundRect">
            <a:avLst>
              <a:gd fmla="val 16667" name="adj"/>
            </a:avLst>
          </a:prstGeom>
          <a:solidFill>
            <a:schemeClr val="lt2"/>
          </a:solidFill>
          <a:ln cap="flat" cmpd="sng" w="9525">
            <a:solidFill>
              <a:srgbClr val="58676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58676F"/>
                </a:solidFill>
                <a:latin typeface="Josefin Sans"/>
                <a:ea typeface="Josefin Sans"/>
                <a:cs typeface="Josefin Sans"/>
                <a:sym typeface="Josefin Sans"/>
              </a:rPr>
              <a:t>What are the current trends within your sector?</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800"/>
              <a:buFont typeface="Arial"/>
              <a:buNone/>
            </a:pPr>
            <a:r>
              <a:t/>
            </a:r>
            <a:endParaRPr b="1" i="1" sz="48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2300"/>
              <a:buFont typeface="Arial"/>
              <a:buNone/>
            </a:pPr>
            <a:r>
              <a:rPr b="1" i="0" lang="en" sz="2300" u="none" cap="none" strike="noStrike">
                <a:solidFill>
                  <a:srgbClr val="B7B7B7"/>
                </a:solidFill>
                <a:latin typeface="Proxima Nova"/>
                <a:ea typeface="Proxima Nova"/>
                <a:cs typeface="Proxima Nova"/>
                <a:sym typeface="Proxima Nova"/>
              </a:rPr>
              <a:t>Human Services</a:t>
            </a:r>
            <a:endParaRPr b="1" i="0" sz="2300" u="none" cap="none" strike="noStrike">
              <a:solidFill>
                <a:srgbClr val="B7B7B7"/>
              </a:solidFill>
              <a:latin typeface="Proxima Nova"/>
              <a:ea typeface="Proxima Nova"/>
              <a:cs typeface="Proxima Nova"/>
              <a:sym typeface="Proxima Nova"/>
            </a:endParaRPr>
          </a:p>
          <a:p>
            <a:pPr indent="-374650" lvl="0" marL="914400" marR="0" rtl="0" algn="l">
              <a:lnSpc>
                <a:spcPct val="115000"/>
              </a:lnSpc>
              <a:spcBef>
                <a:spcPts val="0"/>
              </a:spcBef>
              <a:spcAft>
                <a:spcPts val="0"/>
              </a:spcAft>
              <a:buClr>
                <a:srgbClr val="B7B7B7"/>
              </a:buClr>
              <a:buSzPts val="2300"/>
              <a:buFont typeface="Proxima Nova"/>
              <a:buChar char="●"/>
            </a:pPr>
            <a:r>
              <a:rPr b="1" i="0" lang="en" sz="2300" u="none" cap="none" strike="noStrike">
                <a:solidFill>
                  <a:srgbClr val="B7B7B7"/>
                </a:solidFill>
                <a:latin typeface="Proxima Nova"/>
                <a:ea typeface="Proxima Nova"/>
                <a:cs typeface="Proxima Nova"/>
                <a:sym typeface="Proxima Nova"/>
              </a:rPr>
              <a:t>HUD refocusing funding priorities, Rapid Rehousing</a:t>
            </a:r>
            <a:endParaRPr b="1" i="0" sz="2300" u="none" cap="none" strike="noStrike">
              <a:solidFill>
                <a:srgbClr val="B7B7B7"/>
              </a:solidFill>
              <a:latin typeface="Proxima Nova"/>
              <a:ea typeface="Proxima Nova"/>
              <a:cs typeface="Proxima Nova"/>
              <a:sym typeface="Proxima Nova"/>
            </a:endParaRPr>
          </a:p>
          <a:p>
            <a:pPr indent="0" lvl="0" marL="457200" marR="0" rtl="0" algn="l">
              <a:lnSpc>
                <a:spcPct val="115000"/>
              </a:lnSpc>
              <a:spcBef>
                <a:spcPts val="0"/>
              </a:spcBef>
              <a:spcAft>
                <a:spcPts val="0"/>
              </a:spcAft>
              <a:buClr>
                <a:srgbClr val="000000"/>
              </a:buClr>
              <a:buSzPts val="2300"/>
              <a:buFont typeface="Arial"/>
              <a:buNone/>
            </a:pPr>
            <a:r>
              <a:t/>
            </a:r>
            <a:endParaRPr b="1" i="0" sz="2300" u="none" cap="none" strike="noStrike">
              <a:solidFill>
                <a:srgbClr val="B7B7B7"/>
              </a:solidFill>
              <a:latin typeface="Proxima Nova"/>
              <a:ea typeface="Proxima Nova"/>
              <a:cs typeface="Proxima Nova"/>
              <a:sym typeface="Proxima Nova"/>
            </a:endParaRPr>
          </a:p>
          <a:p>
            <a:pPr indent="0" lvl="0" marL="457200" marR="0" rtl="0" algn="l">
              <a:lnSpc>
                <a:spcPct val="115000"/>
              </a:lnSpc>
              <a:spcBef>
                <a:spcPts val="0"/>
              </a:spcBef>
              <a:spcAft>
                <a:spcPts val="0"/>
              </a:spcAft>
              <a:buClr>
                <a:srgbClr val="000000"/>
              </a:buClr>
              <a:buSzPts val="2300"/>
              <a:buFont typeface="Arial"/>
              <a:buNone/>
            </a:pPr>
            <a:r>
              <a:rPr b="1" i="0" lang="en" sz="2300" u="none" cap="none" strike="noStrike">
                <a:solidFill>
                  <a:srgbClr val="B7B7B7"/>
                </a:solidFill>
                <a:latin typeface="Proxima Nova"/>
                <a:ea typeface="Proxima Nova"/>
                <a:cs typeface="Proxima Nova"/>
                <a:sym typeface="Proxima Nova"/>
              </a:rPr>
              <a:t>Policy: </a:t>
            </a:r>
            <a:endParaRPr b="1" i="0" sz="2300" u="none" cap="none" strike="noStrike">
              <a:solidFill>
                <a:srgbClr val="B7B7B7"/>
              </a:solidFill>
              <a:latin typeface="Proxima Nova"/>
              <a:ea typeface="Proxima Nova"/>
              <a:cs typeface="Proxima Nova"/>
              <a:sym typeface="Proxima Nova"/>
            </a:endParaRPr>
          </a:p>
          <a:p>
            <a:pPr indent="-374650" lvl="0" marL="914400" marR="0" rtl="0" algn="l">
              <a:lnSpc>
                <a:spcPct val="115000"/>
              </a:lnSpc>
              <a:spcBef>
                <a:spcPts val="0"/>
              </a:spcBef>
              <a:spcAft>
                <a:spcPts val="0"/>
              </a:spcAft>
              <a:buClr>
                <a:srgbClr val="B7B7B7"/>
              </a:buClr>
              <a:buSzPts val="2300"/>
              <a:buFont typeface="Proxima Nova"/>
              <a:buChar char="●"/>
            </a:pPr>
            <a:r>
              <a:rPr b="1" i="0" lang="en" sz="2300" u="none" cap="none" strike="noStrike">
                <a:solidFill>
                  <a:srgbClr val="B7B7B7"/>
                </a:solidFill>
                <a:latin typeface="Proxima Nova"/>
                <a:ea typeface="Proxima Nova"/>
                <a:cs typeface="Proxima Nova"/>
                <a:sym typeface="Proxima Nova"/>
              </a:rPr>
              <a:t>With state and federal funding sources waning, need to make a concerted effort around advocacy</a:t>
            </a:r>
            <a:endParaRPr b="1" i="0"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0" sz="2300" u="none" cap="none" strike="noStrike">
              <a:solidFill>
                <a:srgbClr val="B7B7B7"/>
              </a:solidFill>
              <a:latin typeface="Proxima Nova"/>
              <a:ea typeface="Proxima Nova"/>
              <a:cs typeface="Proxima Nova"/>
              <a:sym typeface="Proxima Nova"/>
            </a:endParaRPr>
          </a:p>
          <a:p>
            <a:pPr indent="0" lvl="0" marL="457200" marR="0" rtl="0" algn="l">
              <a:lnSpc>
                <a:spcPct val="115000"/>
              </a:lnSpc>
              <a:spcBef>
                <a:spcPts val="0"/>
              </a:spcBef>
              <a:spcAft>
                <a:spcPts val="0"/>
              </a:spcAft>
              <a:buClr>
                <a:srgbClr val="000000"/>
              </a:buClr>
              <a:buSzPts val="2300"/>
              <a:buFont typeface="Arial"/>
              <a:buNone/>
            </a:pPr>
            <a:r>
              <a:rPr b="1" i="0" lang="en" sz="2300" u="none" cap="none" strike="noStrike">
                <a:solidFill>
                  <a:srgbClr val="B7B7B7"/>
                </a:solidFill>
                <a:latin typeface="Proxima Nova"/>
                <a:ea typeface="Proxima Nova"/>
                <a:cs typeface="Proxima Nova"/>
                <a:sym typeface="Proxima Nova"/>
              </a:rPr>
              <a:t>Target Demographic</a:t>
            </a:r>
            <a:endParaRPr b="1" i="0" sz="2300" u="none" cap="none" strike="noStrike">
              <a:solidFill>
                <a:srgbClr val="B7B7B7"/>
              </a:solidFill>
              <a:latin typeface="Proxima Nova"/>
              <a:ea typeface="Proxima Nova"/>
              <a:cs typeface="Proxima Nova"/>
              <a:sym typeface="Proxima Nova"/>
            </a:endParaRPr>
          </a:p>
          <a:p>
            <a:pPr indent="-374650" lvl="0" marL="914400" marR="0" rtl="0" algn="l">
              <a:lnSpc>
                <a:spcPct val="115000"/>
              </a:lnSpc>
              <a:spcBef>
                <a:spcPts val="0"/>
              </a:spcBef>
              <a:spcAft>
                <a:spcPts val="0"/>
              </a:spcAft>
              <a:buClr>
                <a:srgbClr val="B7B7B7"/>
              </a:buClr>
              <a:buSzPts val="2300"/>
              <a:buFont typeface="Proxima Nova"/>
              <a:buChar char="●"/>
            </a:pPr>
            <a:r>
              <a:rPr b="1" i="0" lang="en" sz="2300" u="none" cap="none" strike="noStrike">
                <a:solidFill>
                  <a:srgbClr val="B7B7B7"/>
                </a:solidFill>
                <a:latin typeface="Proxima Nova"/>
                <a:ea typeface="Proxima Nova"/>
                <a:cs typeface="Proxima Nova"/>
                <a:sym typeface="Proxima Nova"/>
              </a:rPr>
              <a:t>We witnessed a substantial increase in the number of pregnant and parenting clients, including  men, in community programs last year. Staff are approaching capacity in helping with those needs.</a:t>
            </a:r>
            <a:endParaRPr b="1" i="0" sz="2300" u="none" cap="none" strike="noStrike">
              <a:solidFill>
                <a:srgbClr val="B7B7B7"/>
              </a:solidFill>
              <a:latin typeface="Proxima Nova"/>
              <a:ea typeface="Proxima Nova"/>
              <a:cs typeface="Proxima Nova"/>
              <a:sym typeface="Proxima Nova"/>
            </a:endParaRPr>
          </a:p>
          <a:p>
            <a:pPr indent="0" lvl="0" marL="457200" marR="0" rtl="0" algn="l">
              <a:lnSpc>
                <a:spcPct val="115000"/>
              </a:lnSpc>
              <a:spcBef>
                <a:spcPts val="0"/>
              </a:spcBef>
              <a:spcAft>
                <a:spcPts val="0"/>
              </a:spcAft>
              <a:buClr>
                <a:srgbClr val="000000"/>
              </a:buClr>
              <a:buSzPts val="2300"/>
              <a:buFont typeface="Arial"/>
              <a:buNone/>
            </a:pPr>
            <a:r>
              <a:t/>
            </a:r>
            <a:endParaRPr b="1" i="0" sz="2300" u="none" cap="none" strike="noStrike">
              <a:solidFill>
                <a:srgbClr val="B7B7B7"/>
              </a:solidFill>
              <a:latin typeface="Proxima Nova"/>
              <a:ea typeface="Proxima Nova"/>
              <a:cs typeface="Proxima Nova"/>
              <a:sym typeface="Proxima Nova"/>
            </a:endParaRPr>
          </a:p>
          <a:p>
            <a:pPr indent="0" lvl="0" marL="457200" marR="0" rtl="0" algn="l">
              <a:lnSpc>
                <a:spcPct val="115000"/>
              </a:lnSpc>
              <a:spcBef>
                <a:spcPts val="0"/>
              </a:spcBef>
              <a:spcAft>
                <a:spcPts val="0"/>
              </a:spcAft>
              <a:buClr>
                <a:srgbClr val="000000"/>
              </a:buClr>
              <a:buSzPts val="2300"/>
              <a:buFont typeface="Arial"/>
              <a:buNone/>
            </a:pPr>
            <a:r>
              <a:rPr b="1" i="0" lang="en" sz="2300" u="none" cap="none" strike="noStrike">
                <a:solidFill>
                  <a:srgbClr val="B7B7B7"/>
                </a:solidFill>
                <a:latin typeface="Proxima Nova"/>
                <a:ea typeface="Proxima Nova"/>
                <a:cs typeface="Proxima Nova"/>
                <a:sym typeface="Proxima Nova"/>
              </a:rPr>
              <a:t>Funding</a:t>
            </a:r>
            <a:endParaRPr b="1" i="0" sz="2300" u="none" cap="none" strike="noStrike">
              <a:solidFill>
                <a:srgbClr val="B7B7B7"/>
              </a:solidFill>
              <a:latin typeface="Proxima Nova"/>
              <a:ea typeface="Proxima Nova"/>
              <a:cs typeface="Proxima Nova"/>
              <a:sym typeface="Proxima Nova"/>
            </a:endParaRPr>
          </a:p>
          <a:p>
            <a:pPr indent="-374650" lvl="0" marL="914400" marR="0" rtl="0" algn="l">
              <a:lnSpc>
                <a:spcPct val="115000"/>
              </a:lnSpc>
              <a:spcBef>
                <a:spcPts val="0"/>
              </a:spcBef>
              <a:spcAft>
                <a:spcPts val="0"/>
              </a:spcAft>
              <a:buClr>
                <a:srgbClr val="B7B7B7"/>
              </a:buClr>
              <a:buSzPts val="2300"/>
              <a:buFont typeface="Proxima Nova"/>
              <a:buChar char="●"/>
            </a:pPr>
            <a:r>
              <a:rPr b="1" i="0" lang="en" sz="2300" u="none" cap="none" strike="noStrike">
                <a:solidFill>
                  <a:srgbClr val="B7B7B7"/>
                </a:solidFill>
                <a:latin typeface="Proxima Nova"/>
                <a:ea typeface="Proxima Nova"/>
                <a:cs typeface="Proxima Nova"/>
                <a:sym typeface="Proxima Nova"/>
              </a:rPr>
              <a:t>$200,000 federal funding cut, need to prepare for additional cuts like this</a:t>
            </a:r>
            <a:endParaRPr b="1" i="0" sz="2300" u="none" cap="none" strike="noStrike">
              <a:solidFill>
                <a:srgbClr val="B7B7B7"/>
              </a:solidFill>
              <a:latin typeface="Proxima Nova"/>
              <a:ea typeface="Proxima Nova"/>
              <a:cs typeface="Proxima Nova"/>
              <a:sym typeface="Proxima Nova"/>
            </a:endParaRPr>
          </a:p>
          <a:p>
            <a:pPr indent="-374650" lvl="0" marL="914400" marR="0" rtl="0" algn="l">
              <a:lnSpc>
                <a:spcPct val="115000"/>
              </a:lnSpc>
              <a:spcBef>
                <a:spcPts val="0"/>
              </a:spcBef>
              <a:spcAft>
                <a:spcPts val="0"/>
              </a:spcAft>
              <a:buClr>
                <a:srgbClr val="B7B7B7"/>
              </a:buClr>
              <a:buSzPts val="2300"/>
              <a:buFont typeface="Proxima Nova"/>
              <a:buChar char="●"/>
            </a:pPr>
            <a:r>
              <a:rPr b="1" i="0" lang="en" sz="2300" u="none" cap="none" strike="noStrike">
                <a:solidFill>
                  <a:srgbClr val="B7B7B7"/>
                </a:solidFill>
                <a:latin typeface="Proxima Nova"/>
                <a:ea typeface="Proxima Nova"/>
                <a:cs typeface="Proxima Nova"/>
                <a:sym typeface="Proxima Nova"/>
              </a:rPr>
              <a:t>Private foundations trending away from direct service into bigger advocacy agendas e.g criminal justice and education reform, economic &amp; social equity efforts.</a:t>
            </a:r>
            <a:endParaRPr b="1" i="0" sz="23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4800"/>
              <a:buFont typeface="Arial"/>
              <a:buNone/>
            </a:pPr>
            <a:r>
              <a:t/>
            </a:r>
            <a:endParaRPr b="0" i="1" sz="4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4800"/>
              <a:buFont typeface="Arial"/>
              <a:buNone/>
            </a:pPr>
            <a:r>
              <a:t/>
            </a:r>
            <a:endParaRPr b="0" i="1" sz="4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4800"/>
              <a:buFont typeface="Arial"/>
              <a:buNone/>
            </a:pPr>
            <a:r>
              <a:t/>
            </a:r>
            <a:endParaRPr b="0" i="1" sz="4800" u="none" cap="none" strike="noStrike">
              <a:solidFill>
                <a:srgbClr val="000000"/>
              </a:solidFill>
              <a:latin typeface="Lato"/>
              <a:ea typeface="Lato"/>
              <a:cs typeface="Lato"/>
              <a:sym typeface="Lato"/>
            </a:endParaRPr>
          </a:p>
        </p:txBody>
      </p:sp>
      <p:sp>
        <p:nvSpPr>
          <p:cNvPr id="727" name="Google Shape;727;p2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728" name="Google Shape;728;p25"/>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sp>
        <p:nvSpPr>
          <p:cNvPr id="729" name="Google Shape;729;p25"/>
          <p:cNvSpPr txBox="1"/>
          <p:nvPr/>
        </p:nvSpPr>
        <p:spPr>
          <a:xfrm>
            <a:off x="19476500" y="1880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the next page:</a:t>
            </a:r>
            <a:endParaRPr b="1" i="0" sz="34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Research broad, high-level trends in your subsector, issue area or industry by reading industry pubs, looking at what industry membership organizations are focusing on, talking to other leaders and experts in your space, etc.</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Then, list the things that come to light as important trends your organization needs to think about as you enter into strategic planning</a:t>
            </a:r>
            <a:endParaRPr b="0" i="0" sz="2400" u="none" cap="none" strike="noStrike">
              <a:solidFill>
                <a:srgbClr val="000000"/>
              </a:solidFill>
              <a:latin typeface="Proxima Nova"/>
              <a:ea typeface="Proxima Nova"/>
              <a:cs typeface="Proxima Nova"/>
              <a:sym typeface="Proxima Nova"/>
            </a:endParaRPr>
          </a:p>
        </p:txBody>
      </p:sp>
      <p:sp>
        <p:nvSpPr>
          <p:cNvPr id="730" name="Google Shape;730;p25"/>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sp>
        <p:nvSpPr>
          <p:cNvPr id="735" name="Google Shape;735;p26"/>
          <p:cNvSpPr txBox="1"/>
          <p:nvPr/>
        </p:nvSpPr>
        <p:spPr>
          <a:xfrm>
            <a:off x="1907375" y="62260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400" u="none" cap="none" strike="noStrike">
                <a:solidFill>
                  <a:srgbClr val="161616"/>
                </a:solidFill>
                <a:latin typeface="Lora"/>
                <a:ea typeface="Lora"/>
                <a:cs typeface="Lora"/>
                <a:sym typeface="Lora"/>
              </a:rPr>
              <a:t>Ecosystem Trends Worksheet</a:t>
            </a:r>
            <a:endParaRPr b="0" i="0" sz="6400" u="none" cap="none" strike="noStrike">
              <a:solidFill>
                <a:srgbClr val="161616"/>
              </a:solidFill>
              <a:latin typeface="Lora"/>
              <a:ea typeface="Lora"/>
              <a:cs typeface="Lora"/>
              <a:sym typeface="Lora"/>
            </a:endParaRPr>
          </a:p>
        </p:txBody>
      </p:sp>
      <p:sp>
        <p:nvSpPr>
          <p:cNvPr id="736" name="Google Shape;736;p26"/>
          <p:cNvSpPr txBox="1"/>
          <p:nvPr/>
        </p:nvSpPr>
        <p:spPr>
          <a:xfrm rot="-5400000">
            <a:off x="-1617300" y="2634400"/>
            <a:ext cx="44304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Design</a:t>
            </a:r>
            <a:endParaRPr b="0" i="0" sz="3000" u="none" cap="none" strike="noStrike">
              <a:solidFill>
                <a:srgbClr val="FFFFFF"/>
              </a:solidFill>
              <a:latin typeface="Volkhov"/>
              <a:ea typeface="Volkhov"/>
              <a:cs typeface="Volkhov"/>
              <a:sym typeface="Volkhov"/>
            </a:endParaRPr>
          </a:p>
        </p:txBody>
      </p:sp>
      <p:sp>
        <p:nvSpPr>
          <p:cNvPr id="737" name="Google Shape;737;p26"/>
          <p:cNvSpPr/>
          <p:nvPr/>
        </p:nvSpPr>
        <p:spPr>
          <a:xfrm>
            <a:off x="1714700" y="1940025"/>
            <a:ext cx="15159900" cy="9944100"/>
          </a:xfrm>
          <a:prstGeom prst="roundRect">
            <a:avLst>
              <a:gd fmla="val 16667" name="adj"/>
            </a:avLst>
          </a:prstGeom>
          <a:solidFill>
            <a:schemeClr val="lt2"/>
          </a:solidFill>
          <a:ln cap="flat" cmpd="sng" w="9525">
            <a:solidFill>
              <a:srgbClr val="58676F"/>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58676F"/>
                </a:solidFill>
                <a:latin typeface="Josefin Sans"/>
                <a:ea typeface="Josefin Sans"/>
                <a:cs typeface="Josefin Sans"/>
                <a:sym typeface="Josefin Sans"/>
              </a:rPr>
              <a:t>What are the current trends within our sector?</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800"/>
              <a:buFont typeface="Arial"/>
              <a:buNone/>
            </a:pPr>
            <a:r>
              <a:t/>
            </a:r>
            <a:endParaRPr b="1" i="1" sz="4800" u="none" cap="none" strike="noStrike">
              <a:solidFill>
                <a:srgbClr val="58676F"/>
              </a:solidFill>
              <a:latin typeface="Lato"/>
              <a:ea typeface="Lato"/>
              <a:cs typeface="Lato"/>
              <a:sym typeface="Lato"/>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Evidence based approaches are now a pre-requisite for funding and fundraising</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Culture can no longer just be tacked on to existing programs, it must be fundamental </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Strengths based approaches are becoming more important to stakeholders, needs based is seen as outmoded – a colonial artifact</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Digital first, video, instant or live – services need to be served instantly, easily with very little friction for clients or they are simply not going to be accessed unless strictly necessary</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Gaps are not closing, but the rhetoric is more eager than ever, there is a tendency for greater levels of distrust and overall despondency toward programs in the family space – the system is broken systemically, outcomes are worsening</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Most NFPs in the indigenous services space live from round to round of government funding – hence there is a high level of turnover in the sector of both staff and institutions – especially where they are small</a:t>
            </a:r>
            <a:endParaRPr/>
          </a:p>
          <a:p>
            <a:pPr indent="-342900" lvl="0" marL="342900" marR="0" rtl="0" algn="l">
              <a:lnSpc>
                <a:spcPct val="115000"/>
              </a:lnSpc>
              <a:spcBef>
                <a:spcPts val="0"/>
              </a:spcBef>
              <a:spcAft>
                <a:spcPts val="0"/>
              </a:spcAft>
              <a:buClr>
                <a:srgbClr val="000000"/>
              </a:buClr>
              <a:buSzPts val="2300"/>
              <a:buFont typeface="Arial"/>
              <a:buChar char="•"/>
            </a:pPr>
            <a:r>
              <a:rPr b="1" i="1" lang="en" sz="2300" u="none" cap="none" strike="noStrike">
                <a:solidFill>
                  <a:schemeClr val="accent1"/>
                </a:solidFill>
                <a:latin typeface="Proxima Nova"/>
                <a:ea typeface="Proxima Nova"/>
                <a:cs typeface="Proxima Nova"/>
                <a:sym typeface="Proxima Nova"/>
              </a:rPr>
              <a:t>Burnout is common for frontline workers – ticking boxes but not actually helping seems to be more common than not</a:t>
            </a:r>
            <a:endParaRPr/>
          </a:p>
          <a:p>
            <a:pPr indent="-196850" lvl="0" marL="342900" marR="0" rtl="0" algn="l">
              <a:lnSpc>
                <a:spcPct val="115000"/>
              </a:lnSpc>
              <a:spcBef>
                <a:spcPts val="0"/>
              </a:spcBef>
              <a:spcAft>
                <a:spcPts val="0"/>
              </a:spcAft>
              <a:buClr>
                <a:srgbClr val="000000"/>
              </a:buClr>
              <a:buSzPts val="2300"/>
              <a:buFont typeface="Arial"/>
              <a:buNone/>
            </a:pPr>
            <a:r>
              <a:t/>
            </a:r>
            <a:endParaRPr b="1" i="1" sz="2300" u="none" cap="none" strike="noStrike">
              <a:solidFill>
                <a:schemeClr val="accent1"/>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4800"/>
              <a:buFont typeface="Arial"/>
              <a:buNone/>
            </a:pPr>
            <a:r>
              <a:t/>
            </a:r>
            <a:endParaRPr b="0" i="1" sz="4800" u="none" cap="none" strike="noStrike">
              <a:solidFill>
                <a:srgbClr val="000000"/>
              </a:solidFill>
              <a:latin typeface="Lato"/>
              <a:ea typeface="Lato"/>
              <a:cs typeface="Lato"/>
              <a:sym typeface="Lato"/>
            </a:endParaRPr>
          </a:p>
        </p:txBody>
      </p:sp>
      <p:sp>
        <p:nvSpPr>
          <p:cNvPr id="738" name="Google Shape;738;p2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739" name="Google Shape;739;p26"/>
          <p:cNvSpPr txBox="1"/>
          <p:nvPr/>
        </p:nvSpPr>
        <p:spPr>
          <a:xfrm rot="-5400000">
            <a:off x="-1888050" y="2905075"/>
            <a:ext cx="49719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Volkhov"/>
                <a:ea typeface="Volkhov"/>
                <a:cs typeface="Volkhov"/>
                <a:sym typeface="Volkhov"/>
              </a:rPr>
              <a:t>    1.0        |         Research</a:t>
            </a:r>
            <a:endParaRPr b="0" i="0" sz="3000" u="none" cap="none" strike="noStrike">
              <a:solidFill>
                <a:srgbClr val="FFFFFF"/>
              </a:solidFill>
              <a:latin typeface="Volkhov"/>
              <a:ea typeface="Volkhov"/>
              <a:cs typeface="Volkhov"/>
              <a:sym typeface="Volkhov"/>
            </a:endParaRPr>
          </a:p>
        </p:txBody>
      </p:sp>
      <p:sp>
        <p:nvSpPr>
          <p:cNvPr id="740" name="Google Shape;740;p26"/>
          <p:cNvSpPr txBox="1"/>
          <p:nvPr/>
        </p:nvSpPr>
        <p:spPr>
          <a:xfrm>
            <a:off x="19476500" y="1880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this page:</a:t>
            </a:r>
            <a:endParaRPr b="1" i="0" sz="3400" u="none" cap="none" strike="noStrike">
              <a:solidFill>
                <a:srgbClr val="78909C"/>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Research broad, high-level trends in your subsector, issue area or industry by reading industry pubs, looking at what industry membership organizations are focusing on, talking to other leaders and experts in your space, etc.</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Then, list the things that come to light as important trends your organization needs to think about as you enter into strategic planning</a:t>
            </a:r>
            <a:endParaRPr b="0" i="0" sz="2400" u="none" cap="none" strike="noStrike">
              <a:solidFill>
                <a:srgbClr val="000000"/>
              </a:solidFill>
              <a:latin typeface="Proxima Nova"/>
              <a:ea typeface="Proxima Nova"/>
              <a:cs typeface="Proxima Nova"/>
              <a:sym typeface="Proxima Nova"/>
            </a:endParaRPr>
          </a:p>
        </p:txBody>
      </p:sp>
      <p:sp>
        <p:nvSpPr>
          <p:cNvPr id="741" name="Google Shape;741;p26"/>
          <p:cNvSpPr/>
          <p:nvPr/>
        </p:nvSpPr>
        <p:spPr>
          <a:xfrm>
            <a:off x="22621098" y="2284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p27"/>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pic>
        <p:nvPicPr>
          <p:cNvPr id="747" name="Google Shape;747;p27"/>
          <p:cNvPicPr preferRelativeResize="0"/>
          <p:nvPr/>
        </p:nvPicPr>
        <p:blipFill rotWithShape="1">
          <a:blip r:embed="rId3">
            <a:alphaModFix/>
          </a:blip>
          <a:srcRect b="0" l="0" r="0" t="0"/>
          <a:stretch/>
        </p:blipFill>
        <p:spPr>
          <a:xfrm>
            <a:off x="220076" y="12435262"/>
            <a:ext cx="3041520" cy="1049327"/>
          </a:xfrm>
          <a:prstGeom prst="rect">
            <a:avLst/>
          </a:prstGeom>
          <a:noFill/>
          <a:ln>
            <a:noFill/>
          </a:ln>
        </p:spPr>
      </p:pic>
      <p:sp>
        <p:nvSpPr>
          <p:cNvPr id="748" name="Google Shape;748;p27"/>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749" name="Google Shape;749;p27"/>
          <p:cNvSpPr txBox="1"/>
          <p:nvPr>
            <p:ph type="title"/>
          </p:nvPr>
        </p:nvSpPr>
        <p:spPr>
          <a:xfrm>
            <a:off x="830984" y="152533"/>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a:t>The SWOT Analysis</a:t>
            </a:r>
            <a:endParaRPr/>
          </a:p>
        </p:txBody>
      </p:sp>
      <p:sp>
        <p:nvSpPr>
          <p:cNvPr id="750" name="Google Shape;750;p27"/>
          <p:cNvSpPr txBox="1"/>
          <p:nvPr>
            <p:ph idx="1" type="subTitle"/>
          </p:nvPr>
        </p:nvSpPr>
        <p:spPr>
          <a:xfrm>
            <a:off x="897512" y="2420400"/>
            <a:ext cx="10541400" cy="8875200"/>
          </a:xfrm>
          <a:prstGeom prst="rect">
            <a:avLst/>
          </a:prstGeom>
          <a:noFill/>
          <a:ln>
            <a:noFill/>
          </a:ln>
        </p:spPr>
        <p:txBody>
          <a:bodyPr anchorCtr="0" anchor="t" bIns="243750" lIns="243750" spcFirstLastPara="1" rIns="243750" wrap="square" tIns="243750">
            <a:noAutofit/>
          </a:bodyPr>
          <a:lstStyle/>
          <a:p>
            <a:pPr indent="0" lvl="0" marL="0" rtl="0" algn="l">
              <a:lnSpc>
                <a:spcPct val="115000"/>
              </a:lnSpc>
              <a:spcBef>
                <a:spcPts val="0"/>
              </a:spcBef>
              <a:spcAft>
                <a:spcPts val="0"/>
              </a:spcAft>
              <a:buSzPts val="4300"/>
              <a:buNone/>
            </a:pPr>
            <a:r>
              <a:rPr lang="en" sz="3600">
                <a:solidFill>
                  <a:srgbClr val="58676F"/>
                </a:solidFill>
                <a:highlight>
                  <a:srgbClr val="FFFFFF"/>
                </a:highlight>
              </a:rPr>
              <a:t>Once your assessments are complete, summarize your findings via a</a:t>
            </a:r>
            <a:r>
              <a:rPr b="1" lang="en" sz="3600">
                <a:solidFill>
                  <a:srgbClr val="58676F"/>
                </a:solidFill>
                <a:highlight>
                  <a:srgbClr val="FFFFFF"/>
                </a:highlight>
              </a:rPr>
              <a:t> SWOT Analysis.</a:t>
            </a:r>
            <a:endParaRPr b="1" sz="3600">
              <a:solidFill>
                <a:srgbClr val="58676F"/>
              </a:solidFill>
              <a:highlight>
                <a:srgbClr val="FFFFFF"/>
              </a:highlight>
            </a:endParaRPr>
          </a:p>
          <a:p>
            <a:pPr indent="0" lvl="0" marL="0" rtl="0" algn="l">
              <a:lnSpc>
                <a:spcPct val="150000"/>
              </a:lnSpc>
              <a:spcBef>
                <a:spcPts val="4300"/>
              </a:spcBef>
              <a:spcAft>
                <a:spcPts val="4300"/>
              </a:spcAft>
              <a:buSzPts val="4300"/>
              <a:buNone/>
            </a:pPr>
            <a:r>
              <a:rPr lang="en" sz="2400">
                <a:solidFill>
                  <a:srgbClr val="000000"/>
                </a:solidFill>
                <a:highlight>
                  <a:srgbClr val="FFFFFF"/>
                </a:highlight>
                <a:latin typeface="Proxima Nova"/>
                <a:ea typeface="Proxima Nova"/>
                <a:cs typeface="Proxima Nova"/>
                <a:sym typeface="Proxima Nova"/>
              </a:rPr>
              <a:t>To help you sum up your findings from your assessment of your stakeholders, organization and ecosystem, we’ve included a SWOT Analysis worksheet on the following page. Here, you can call upon all your key observations from the previous pages and then summarize your nonprofit’s strengths, weaknesses, opportunities and threats, on a high level, so you can determine the areas that most need your focus in your strategic plan.</a:t>
            </a:r>
            <a:endParaRPr sz="2400">
              <a:solidFill>
                <a:srgbClr val="000000"/>
              </a:solidFill>
              <a:highlight>
                <a:srgbClr val="FFFFFF"/>
              </a:highlight>
              <a:latin typeface="Proxima Nova"/>
              <a:ea typeface="Proxima Nova"/>
              <a:cs typeface="Proxima Nova"/>
              <a:sym typeface="Proxima Nova"/>
            </a:endParaRPr>
          </a:p>
        </p:txBody>
      </p:sp>
      <p:sp>
        <p:nvSpPr>
          <p:cNvPr id="751" name="Google Shape;751;p27"/>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52" name="Google Shape;752;p27"/>
          <p:cNvPicPr preferRelativeResize="0"/>
          <p:nvPr/>
        </p:nvPicPr>
        <p:blipFill rotWithShape="1">
          <a:blip r:embed="rId4">
            <a:alphaModFix/>
          </a:blip>
          <a:srcRect b="0" l="0" r="0" t="0"/>
          <a:stretch/>
        </p:blipFill>
        <p:spPr>
          <a:xfrm>
            <a:off x="14429122" y="2622250"/>
            <a:ext cx="7600125" cy="8114025"/>
          </a:xfrm>
          <a:prstGeom prst="rect">
            <a:avLst/>
          </a:prstGeom>
          <a:noFill/>
          <a:ln>
            <a:noFill/>
          </a:ln>
        </p:spPr>
      </p:pic>
      <p:sp>
        <p:nvSpPr>
          <p:cNvPr id="753" name="Google Shape;753;p27"/>
          <p:cNvSpPr txBox="1"/>
          <p:nvPr/>
        </p:nvSpPr>
        <p:spPr>
          <a:xfrm>
            <a:off x="3371275" y="12744375"/>
            <a:ext cx="70965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000000"/>
                </a:solidFill>
                <a:latin typeface="Proxima Nova"/>
                <a:ea typeface="Proxima Nova"/>
                <a:cs typeface="Proxima Nova"/>
                <a:sym typeface="Proxima Nova"/>
              </a:rPr>
              <a:t>The Essential Nonprofit strategic plan Template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7" name="Shape 757"/>
        <p:cNvGrpSpPr/>
        <p:nvPr/>
      </p:nvGrpSpPr>
      <p:grpSpPr>
        <a:xfrm>
          <a:off x="0" y="0"/>
          <a:ext cx="0" cy="0"/>
          <a:chOff x="0" y="0"/>
          <a:chExt cx="0" cy="0"/>
        </a:xfrm>
      </p:grpSpPr>
      <p:sp>
        <p:nvSpPr>
          <p:cNvPr id="758" name="Google Shape;758;p28"/>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9" name="Google Shape;759;p2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760" name="Google Shape;760;p28"/>
          <p:cNvSpPr txBox="1"/>
          <p:nvPr>
            <p:ph idx="4294967295" type="subTitle"/>
          </p:nvPr>
        </p:nvSpPr>
        <p:spPr>
          <a:xfrm>
            <a:off x="883950" y="256500"/>
            <a:ext cx="21928200" cy="1050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2000"/>
              </a:spcBef>
              <a:spcAft>
                <a:spcPts val="0"/>
              </a:spcAft>
              <a:buClr>
                <a:schemeClr val="dk1"/>
              </a:buClr>
              <a:buSzPts val="4800"/>
              <a:buFont typeface="Arial"/>
              <a:buNone/>
            </a:pPr>
            <a:r>
              <a:rPr b="0" i="0" lang="en" sz="6000" u="none" cap="none" strike="noStrike">
                <a:solidFill>
                  <a:srgbClr val="161616"/>
                </a:solidFill>
                <a:highlight>
                  <a:srgbClr val="FFFFFF"/>
                </a:highlight>
                <a:latin typeface="Lora"/>
                <a:ea typeface="Lora"/>
                <a:cs typeface="Lora"/>
                <a:sym typeface="Lora"/>
              </a:rPr>
              <a:t>SWOT Analysis</a:t>
            </a:r>
            <a:endParaRPr b="0" i="0" sz="6000" u="none" cap="none" strike="noStrike">
              <a:solidFill>
                <a:srgbClr val="161616"/>
              </a:solidFill>
              <a:highlight>
                <a:srgbClr val="FFFFFF"/>
              </a:highlight>
              <a:latin typeface="Lora"/>
              <a:ea typeface="Lora"/>
              <a:cs typeface="Lora"/>
              <a:sym typeface="Lora"/>
            </a:endParaRPr>
          </a:p>
        </p:txBody>
      </p:sp>
      <p:sp>
        <p:nvSpPr>
          <p:cNvPr id="761" name="Google Shape;761;p28"/>
          <p:cNvSpPr/>
          <p:nvPr/>
        </p:nvSpPr>
        <p:spPr>
          <a:xfrm>
            <a:off x="22914426" y="228400"/>
            <a:ext cx="919932" cy="1049986"/>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2" name="Google Shape;762;p28"/>
          <p:cNvSpPr/>
          <p:nvPr/>
        </p:nvSpPr>
        <p:spPr>
          <a:xfrm>
            <a:off x="722775" y="1641825"/>
            <a:ext cx="11252700" cy="4755300"/>
          </a:xfrm>
          <a:prstGeom prst="rect">
            <a:avLst/>
          </a:prstGeom>
          <a:solidFill>
            <a:srgbClr val="F3F3F3"/>
          </a:solidFill>
          <a:ln>
            <a:noFill/>
          </a:ln>
        </p:spPr>
        <p:txBody>
          <a:bodyPr anchorCtr="0" anchor="t" bIns="91425" lIns="91425" spcFirstLastPara="1" rIns="1371600"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58676F"/>
                </a:solidFill>
                <a:latin typeface="Josefin Sans"/>
                <a:ea typeface="Josefin Sans"/>
                <a:cs typeface="Josefin Sans"/>
                <a:sym typeface="Josefin Sans"/>
              </a:rPr>
              <a:t>STRENGTHS</a:t>
            </a:r>
            <a:endParaRPr b="1" i="0" sz="3600" u="none" cap="none" strike="noStrike">
              <a:solidFill>
                <a:srgbClr val="58676F"/>
              </a:solidFill>
              <a:latin typeface="Josefin Sans"/>
              <a:ea typeface="Josefin Sans"/>
              <a:cs typeface="Josefin Sans"/>
              <a:sym typeface="Josefin Sans"/>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Self funded</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Strong board</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Capable Executive Team</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Great Staff</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Own our own Indigenous Parenting </a:t>
            </a:r>
            <a:endParaRPr/>
          </a:p>
          <a:p>
            <a:pPr indent="0" lvl="0" marL="0" marR="0" rtl="0" algn="l">
              <a:lnSpc>
                <a:spcPct val="100000"/>
              </a:lnSpc>
              <a:spcBef>
                <a:spcPts val="600"/>
              </a:spcBef>
              <a:spcAft>
                <a:spcPts val="0"/>
              </a:spcAft>
              <a:buNone/>
            </a:pPr>
            <a:r>
              <a:rPr b="0" i="1" lang="en" sz="3600" u="none" cap="none" strike="noStrike">
                <a:solidFill>
                  <a:srgbClr val="1A1A1A"/>
                </a:solidFill>
                <a:latin typeface="Proxima Nova"/>
                <a:ea typeface="Proxima Nova"/>
                <a:cs typeface="Proxima Nova"/>
                <a:sym typeface="Proxima Nova"/>
              </a:rPr>
              <a:t>      Intervention Program</a:t>
            </a:r>
            <a:endParaRPr/>
          </a:p>
          <a:p>
            <a:pPr indent="0" lvl="0" marL="0" marR="0" rtl="0" algn="l">
              <a:lnSpc>
                <a:spcPct val="100000"/>
              </a:lnSpc>
              <a:spcBef>
                <a:spcPts val="600"/>
              </a:spcBef>
              <a:spcAft>
                <a:spcPts val="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600"/>
              </a:spcAft>
              <a:buClr>
                <a:srgbClr val="000000"/>
              </a:buClr>
              <a:buSzPts val="1100"/>
              <a:buFont typeface="Arial"/>
              <a:buNone/>
            </a:pPr>
            <a:r>
              <a:t/>
            </a:r>
            <a:endParaRPr b="0" i="0" sz="1100" u="none" cap="none" strike="noStrike">
              <a:solidFill>
                <a:srgbClr val="1A1A1A"/>
              </a:solidFill>
              <a:latin typeface="Proxima Nova"/>
              <a:ea typeface="Proxima Nova"/>
              <a:cs typeface="Proxima Nova"/>
              <a:sym typeface="Proxima Nova"/>
            </a:endParaRPr>
          </a:p>
        </p:txBody>
      </p:sp>
      <p:sp>
        <p:nvSpPr>
          <p:cNvPr id="763" name="Google Shape;763;p28"/>
          <p:cNvSpPr/>
          <p:nvPr/>
        </p:nvSpPr>
        <p:spPr>
          <a:xfrm>
            <a:off x="12437081" y="1641825"/>
            <a:ext cx="11397300" cy="4755300"/>
          </a:xfrm>
          <a:prstGeom prst="rect">
            <a:avLst/>
          </a:prstGeom>
          <a:solidFill>
            <a:srgbClr val="F3F3F3"/>
          </a:solidFill>
          <a:ln>
            <a:noFill/>
          </a:ln>
        </p:spPr>
        <p:txBody>
          <a:bodyPr anchorCtr="0" anchor="t" bIns="91425" lIns="1371600" spcFirstLastPara="1" rIns="91425" wrap="square" tIns="91425">
            <a:noAutofit/>
          </a:bodyPr>
          <a:lstStyle/>
          <a:p>
            <a:pPr indent="0" lvl="0" marL="0" marR="0" rtl="0" algn="r">
              <a:lnSpc>
                <a:spcPct val="100000"/>
              </a:lnSpc>
              <a:spcBef>
                <a:spcPts val="0"/>
              </a:spcBef>
              <a:spcAft>
                <a:spcPts val="0"/>
              </a:spcAft>
              <a:buClr>
                <a:srgbClr val="000000"/>
              </a:buClr>
              <a:buSzPts val="3600"/>
              <a:buFont typeface="Arial"/>
              <a:buNone/>
            </a:pPr>
            <a:r>
              <a:rPr b="1" i="0" lang="en" sz="3600" u="none" cap="none" strike="noStrike">
                <a:solidFill>
                  <a:srgbClr val="58676F"/>
                </a:solidFill>
                <a:latin typeface="Josefin Sans"/>
                <a:ea typeface="Josefin Sans"/>
                <a:cs typeface="Josefin Sans"/>
                <a:sym typeface="Josefin Sans"/>
              </a:rPr>
              <a:t>WEAKNESSES</a:t>
            </a:r>
            <a:endParaRPr b="1" i="0" sz="3600" u="none" cap="none" strike="noStrike">
              <a:solidFill>
                <a:srgbClr val="58676F"/>
              </a:solidFill>
              <a:latin typeface="Josefin Sans"/>
              <a:ea typeface="Josefin Sans"/>
              <a:cs typeface="Josefin Sans"/>
              <a:sym typeface="Josefin Sans"/>
            </a:endParaRPr>
          </a:p>
          <a:p>
            <a:pPr indent="-571500" lvl="0" marL="571500" marR="0" rtl="0" algn="r">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No validation or Evidence for Program Efficacy</a:t>
            </a:r>
            <a:endParaRPr/>
          </a:p>
          <a:p>
            <a:pPr indent="-571500" lvl="0" marL="571500" marR="0" rtl="0" algn="r">
              <a:lnSpc>
                <a:spcPct val="100000"/>
              </a:lnSpc>
              <a:spcBef>
                <a:spcPts val="12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Relatively new to the Parenting Space</a:t>
            </a:r>
            <a:endParaRPr/>
          </a:p>
          <a:p>
            <a:pPr indent="-571500" lvl="0" marL="571500" marR="0" rtl="0" algn="r">
              <a:lnSpc>
                <a:spcPct val="100000"/>
              </a:lnSpc>
              <a:spcBef>
                <a:spcPts val="12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Have a poor reputation from the past</a:t>
            </a:r>
            <a:endParaRPr/>
          </a:p>
          <a:p>
            <a:pPr indent="-571500" lvl="0" marL="571500" marR="0" rtl="0" algn="r">
              <a:lnSpc>
                <a:spcPct val="100000"/>
              </a:lnSpc>
              <a:spcBef>
                <a:spcPts val="12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Small cohort of participants</a:t>
            </a:r>
            <a:endParaRPr/>
          </a:p>
          <a:p>
            <a:pPr indent="-571500" lvl="0" marL="571500" marR="0" rtl="0" algn="r">
              <a:lnSpc>
                <a:spcPct val="100000"/>
              </a:lnSpc>
              <a:spcBef>
                <a:spcPts val="12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Little fundraising prospects</a:t>
            </a:r>
            <a:endParaRPr/>
          </a:p>
          <a:p>
            <a:pPr indent="0" lvl="0" marL="0" marR="0" rtl="0" algn="r">
              <a:lnSpc>
                <a:spcPct val="100000"/>
              </a:lnSpc>
              <a:spcBef>
                <a:spcPts val="1200"/>
              </a:spcBef>
              <a:spcAft>
                <a:spcPts val="600"/>
              </a:spcAft>
              <a:buClr>
                <a:srgbClr val="000000"/>
              </a:buClr>
              <a:buSzPts val="1400"/>
              <a:buFont typeface="Arial"/>
              <a:buNone/>
            </a:pPr>
            <a:r>
              <a:t/>
            </a:r>
            <a:endParaRPr b="1" i="0" sz="1400" u="none" cap="none" strike="noStrike">
              <a:solidFill>
                <a:srgbClr val="58676F"/>
              </a:solidFill>
              <a:latin typeface="Josefin Sans"/>
              <a:ea typeface="Josefin Sans"/>
              <a:cs typeface="Josefin Sans"/>
              <a:sym typeface="Josefin Sans"/>
            </a:endParaRPr>
          </a:p>
        </p:txBody>
      </p:sp>
      <p:sp>
        <p:nvSpPr>
          <p:cNvPr id="764" name="Google Shape;764;p28"/>
          <p:cNvSpPr/>
          <p:nvPr/>
        </p:nvSpPr>
        <p:spPr>
          <a:xfrm>
            <a:off x="722775" y="6861978"/>
            <a:ext cx="11252700" cy="4755300"/>
          </a:xfrm>
          <a:prstGeom prst="rect">
            <a:avLst/>
          </a:prstGeom>
          <a:solidFill>
            <a:srgbClr val="F3F3F3"/>
          </a:solidFill>
          <a:ln>
            <a:noFill/>
          </a:ln>
        </p:spPr>
        <p:txBody>
          <a:bodyPr anchorCtr="0" anchor="t" bIns="91425" lIns="91425" spcFirstLastPara="1" rIns="1371600"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58676F"/>
                </a:solidFill>
                <a:latin typeface="Josefin Sans"/>
                <a:ea typeface="Josefin Sans"/>
                <a:cs typeface="Josefin Sans"/>
                <a:sym typeface="Josefin Sans"/>
              </a:rPr>
              <a:t>OPPORTUNITIES</a:t>
            </a:r>
            <a:endParaRPr b="1" i="0" sz="3600" u="none" cap="none" strike="noStrike">
              <a:solidFill>
                <a:srgbClr val="58676F"/>
              </a:solidFill>
              <a:latin typeface="Josefin Sans"/>
              <a:ea typeface="Josefin Sans"/>
              <a:cs typeface="Josefin Sans"/>
              <a:sym typeface="Josefin Sans"/>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Getting onto the list of approved </a:t>
            </a:r>
            <a:endParaRPr/>
          </a:p>
          <a:p>
            <a:pPr indent="0" lvl="0" marL="0" marR="0" rtl="0" algn="l">
              <a:lnSpc>
                <a:spcPct val="100000"/>
              </a:lnSpc>
              <a:spcBef>
                <a:spcPts val="600"/>
              </a:spcBef>
              <a:spcAft>
                <a:spcPts val="0"/>
              </a:spcAft>
              <a:buNone/>
            </a:pPr>
            <a:r>
              <a:rPr b="0" i="1" lang="en" sz="3600" u="none" cap="none" strike="noStrike">
                <a:solidFill>
                  <a:srgbClr val="1A1A1A"/>
                </a:solidFill>
                <a:latin typeface="Proxima Nova"/>
                <a:ea typeface="Proxima Nova"/>
                <a:cs typeface="Proxima Nova"/>
                <a:sym typeface="Proxima Nova"/>
              </a:rPr>
              <a:t>      evidence programs with the major </a:t>
            </a:r>
            <a:endParaRPr/>
          </a:p>
          <a:p>
            <a:pPr indent="0" lvl="0" marL="0" marR="0" rtl="0" algn="l">
              <a:lnSpc>
                <a:spcPct val="100000"/>
              </a:lnSpc>
              <a:spcBef>
                <a:spcPts val="600"/>
              </a:spcBef>
              <a:spcAft>
                <a:spcPts val="0"/>
              </a:spcAft>
              <a:buNone/>
            </a:pPr>
            <a:r>
              <a:rPr b="0" i="1" lang="en" sz="3600" u="none" cap="none" strike="noStrike">
                <a:solidFill>
                  <a:srgbClr val="1A1A1A"/>
                </a:solidFill>
                <a:latin typeface="Proxima Nova"/>
                <a:ea typeface="Proxima Nova"/>
                <a:cs typeface="Proxima Nova"/>
                <a:sym typeface="Proxima Nova"/>
              </a:rPr>
              <a:t>      NFPs</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Building partnerships for delivery</a:t>
            </a:r>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Building partnerships for training</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a:p>
            <a:pPr indent="0" lvl="0" marL="0" marR="0" rtl="0" algn="l">
              <a:lnSpc>
                <a:spcPct val="100000"/>
              </a:lnSpc>
              <a:spcBef>
                <a:spcPts val="600"/>
              </a:spcBef>
              <a:spcAft>
                <a:spcPts val="600"/>
              </a:spcAft>
              <a:buClr>
                <a:srgbClr val="000000"/>
              </a:buClr>
              <a:buSzPts val="3600"/>
              <a:buFont typeface="Arial"/>
              <a:buNone/>
            </a:pPr>
            <a:r>
              <a:t/>
            </a:r>
            <a:endParaRPr b="0" i="1" sz="3600" u="none" cap="none" strike="noStrike">
              <a:solidFill>
                <a:srgbClr val="1A1A1A"/>
              </a:solidFill>
              <a:latin typeface="Proxima Nova"/>
              <a:ea typeface="Proxima Nova"/>
              <a:cs typeface="Proxima Nova"/>
              <a:sym typeface="Proxima Nova"/>
            </a:endParaRPr>
          </a:p>
        </p:txBody>
      </p:sp>
      <p:sp>
        <p:nvSpPr>
          <p:cNvPr id="765" name="Google Shape;765;p28"/>
          <p:cNvSpPr/>
          <p:nvPr/>
        </p:nvSpPr>
        <p:spPr>
          <a:xfrm>
            <a:off x="12336071" y="6861978"/>
            <a:ext cx="11498400" cy="4755300"/>
          </a:xfrm>
          <a:prstGeom prst="rect">
            <a:avLst/>
          </a:prstGeom>
          <a:solidFill>
            <a:srgbClr val="F3F3F3"/>
          </a:solidFill>
          <a:ln>
            <a:noFill/>
          </a:ln>
        </p:spPr>
        <p:txBody>
          <a:bodyPr anchorCtr="0" anchor="b" bIns="91425" lIns="1371600" spcFirstLastPara="1" rIns="91425" wrap="square" tIns="91425">
            <a:noAutofit/>
          </a:bodyPr>
          <a:lstStyle/>
          <a:p>
            <a:pPr indent="0" lvl="0" marL="0" marR="0" rtl="0" algn="r">
              <a:lnSpc>
                <a:spcPct val="100000"/>
              </a:lnSpc>
              <a:spcBef>
                <a:spcPts val="0"/>
              </a:spcBef>
              <a:spcAft>
                <a:spcPts val="600"/>
              </a:spcAft>
              <a:buClr>
                <a:srgbClr val="000000"/>
              </a:buClr>
              <a:buSzPts val="1400"/>
              <a:buFont typeface="Arial"/>
              <a:buNone/>
            </a:pPr>
            <a:r>
              <a:t/>
            </a:r>
            <a:endParaRPr b="0" i="0" sz="1400" u="none" cap="none" strike="noStrike">
              <a:solidFill>
                <a:srgbClr val="58676F"/>
              </a:solidFill>
              <a:latin typeface="Josefin Sans"/>
              <a:ea typeface="Josefin Sans"/>
              <a:cs typeface="Josefin Sans"/>
              <a:sym typeface="Josefin Sans"/>
            </a:endParaRPr>
          </a:p>
        </p:txBody>
      </p:sp>
      <p:sp>
        <p:nvSpPr>
          <p:cNvPr id="766" name="Google Shape;766;p28"/>
          <p:cNvSpPr/>
          <p:nvPr/>
        </p:nvSpPr>
        <p:spPr>
          <a:xfrm>
            <a:off x="8253453" y="2971079"/>
            <a:ext cx="7399500" cy="7086600"/>
          </a:xfrm>
          <a:prstGeom prst="pie">
            <a:avLst>
              <a:gd fmla="val 10820537" name="adj1"/>
              <a:gd fmla="val 16200000" name="adj2"/>
            </a:avLst>
          </a:prstGeom>
          <a:solidFill>
            <a:srgbClr val="D3C8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7" name="Google Shape;767;p28"/>
          <p:cNvSpPr/>
          <p:nvPr/>
        </p:nvSpPr>
        <p:spPr>
          <a:xfrm rot="5400000">
            <a:off x="8885318" y="2814629"/>
            <a:ext cx="7086600" cy="7399500"/>
          </a:xfrm>
          <a:prstGeom prst="pie">
            <a:avLst>
              <a:gd fmla="val 10788866" name="adj1"/>
              <a:gd fmla="val 16200000" name="adj2"/>
            </a:avLst>
          </a:prstGeom>
          <a:solidFill>
            <a:srgbClr val="BFCD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8" name="Google Shape;768;p28"/>
          <p:cNvSpPr/>
          <p:nvPr/>
        </p:nvSpPr>
        <p:spPr>
          <a:xfrm rot="10800000">
            <a:off x="8525004" y="3421132"/>
            <a:ext cx="7662900" cy="6945900"/>
          </a:xfrm>
          <a:prstGeom prst="pie">
            <a:avLst>
              <a:gd fmla="val 10788866" name="adj1"/>
              <a:gd fmla="val 16200000" name="adj2"/>
            </a:avLst>
          </a:prstGeom>
          <a:solidFill>
            <a:srgbClr val="58676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9" name="Google Shape;769;p28"/>
          <p:cNvSpPr/>
          <p:nvPr/>
        </p:nvSpPr>
        <p:spPr>
          <a:xfrm rot="-5400000">
            <a:off x="8480253" y="3194331"/>
            <a:ext cx="6945900" cy="7399500"/>
          </a:xfrm>
          <a:prstGeom prst="pie">
            <a:avLst>
              <a:gd fmla="val 10788866" name="adj1"/>
              <a:gd fmla="val 16200000" name="adj2"/>
            </a:avLst>
          </a:prstGeom>
          <a:solidFill>
            <a:srgbClr val="7890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0" name="Google Shape;770;p28"/>
          <p:cNvSpPr txBox="1"/>
          <p:nvPr/>
        </p:nvSpPr>
        <p:spPr>
          <a:xfrm>
            <a:off x="4511663" y="2767166"/>
            <a:ext cx="48588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1A1A1A"/>
              </a:solidFill>
              <a:latin typeface="Proxima Nova"/>
              <a:ea typeface="Proxima Nova"/>
              <a:cs typeface="Proxima Nova"/>
              <a:sym typeface="Proxima Nova"/>
            </a:endParaRPr>
          </a:p>
        </p:txBody>
      </p:sp>
      <p:sp>
        <p:nvSpPr>
          <p:cNvPr id="771" name="Google Shape;771;p28"/>
          <p:cNvSpPr txBox="1"/>
          <p:nvPr/>
        </p:nvSpPr>
        <p:spPr>
          <a:xfrm>
            <a:off x="4511663" y="4134066"/>
            <a:ext cx="4858800" cy="354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1A1A1A"/>
              </a:solidFill>
              <a:latin typeface="Proxima Nova"/>
              <a:ea typeface="Proxima Nova"/>
              <a:cs typeface="Proxima Nova"/>
              <a:sym typeface="Proxima Nova"/>
            </a:endParaRPr>
          </a:p>
        </p:txBody>
      </p:sp>
      <p:sp>
        <p:nvSpPr>
          <p:cNvPr id="772" name="Google Shape;772;p28"/>
          <p:cNvSpPr txBox="1"/>
          <p:nvPr/>
        </p:nvSpPr>
        <p:spPr>
          <a:xfrm>
            <a:off x="10292426" y="4299496"/>
            <a:ext cx="15435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7500"/>
              <a:buFont typeface="Arial"/>
              <a:buNone/>
            </a:pPr>
            <a:r>
              <a:rPr b="1" i="0" lang="en" sz="7500" u="none" cap="none" strike="noStrike">
                <a:solidFill>
                  <a:srgbClr val="DFE1E2"/>
                </a:solidFill>
                <a:latin typeface="Josefin Sans"/>
                <a:ea typeface="Josefin Sans"/>
                <a:cs typeface="Josefin Sans"/>
                <a:sym typeface="Josefin Sans"/>
              </a:rPr>
              <a:t>S</a:t>
            </a:r>
            <a:endParaRPr b="1" i="0" sz="7500" u="none" cap="none" strike="noStrike">
              <a:solidFill>
                <a:srgbClr val="DFE1E2"/>
              </a:solidFill>
              <a:latin typeface="Josefin Sans"/>
              <a:ea typeface="Josefin Sans"/>
              <a:cs typeface="Josefin Sans"/>
              <a:sym typeface="Josefin Sans"/>
            </a:endParaRPr>
          </a:p>
        </p:txBody>
      </p:sp>
      <p:sp>
        <p:nvSpPr>
          <p:cNvPr id="773" name="Google Shape;773;p28"/>
          <p:cNvSpPr txBox="1"/>
          <p:nvPr/>
        </p:nvSpPr>
        <p:spPr>
          <a:xfrm>
            <a:off x="12808495" y="4353865"/>
            <a:ext cx="16488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7500"/>
              <a:buFont typeface="Arial"/>
              <a:buNone/>
            </a:pPr>
            <a:r>
              <a:rPr b="1" i="0" lang="en" sz="7500" u="none" cap="none" strike="noStrike">
                <a:solidFill>
                  <a:srgbClr val="DFE1E2"/>
                </a:solidFill>
                <a:latin typeface="Josefin Sans"/>
                <a:ea typeface="Josefin Sans"/>
                <a:cs typeface="Josefin Sans"/>
                <a:sym typeface="Josefin Sans"/>
              </a:rPr>
              <a:t>W</a:t>
            </a:r>
            <a:endParaRPr b="1" i="0" sz="7500" u="none" cap="none" strike="noStrike">
              <a:solidFill>
                <a:srgbClr val="DFE1E2"/>
              </a:solidFill>
              <a:latin typeface="Josefin Sans"/>
              <a:ea typeface="Josefin Sans"/>
              <a:cs typeface="Josefin Sans"/>
              <a:sym typeface="Josefin Sans"/>
            </a:endParaRPr>
          </a:p>
        </p:txBody>
      </p:sp>
      <p:sp>
        <p:nvSpPr>
          <p:cNvPr id="774" name="Google Shape;774;p28"/>
          <p:cNvSpPr txBox="1"/>
          <p:nvPr/>
        </p:nvSpPr>
        <p:spPr>
          <a:xfrm>
            <a:off x="10470617" y="7355235"/>
            <a:ext cx="16488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7500"/>
              <a:buFont typeface="Arial"/>
              <a:buNone/>
            </a:pPr>
            <a:r>
              <a:rPr b="1" i="0" lang="en" sz="7500" u="none" cap="none" strike="noStrike">
                <a:solidFill>
                  <a:srgbClr val="DFE1E2"/>
                </a:solidFill>
                <a:latin typeface="Josefin Sans"/>
                <a:ea typeface="Josefin Sans"/>
                <a:cs typeface="Josefin Sans"/>
                <a:sym typeface="Josefin Sans"/>
              </a:rPr>
              <a:t>O</a:t>
            </a:r>
            <a:endParaRPr b="1" i="0" sz="7500" u="none" cap="none" strike="noStrike">
              <a:solidFill>
                <a:srgbClr val="DFE1E2"/>
              </a:solidFill>
              <a:latin typeface="Josefin Sans"/>
              <a:ea typeface="Josefin Sans"/>
              <a:cs typeface="Josefin Sans"/>
              <a:sym typeface="Josefin Sans"/>
            </a:endParaRPr>
          </a:p>
        </p:txBody>
      </p:sp>
      <p:sp>
        <p:nvSpPr>
          <p:cNvPr id="775" name="Google Shape;775;p28"/>
          <p:cNvSpPr txBox="1"/>
          <p:nvPr/>
        </p:nvSpPr>
        <p:spPr>
          <a:xfrm>
            <a:off x="12896496" y="7355235"/>
            <a:ext cx="1648800" cy="1339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7500"/>
              <a:buFont typeface="Arial"/>
              <a:buNone/>
            </a:pPr>
            <a:r>
              <a:rPr b="1" i="0" lang="en" sz="7500" u="none" cap="none" strike="noStrike">
                <a:solidFill>
                  <a:srgbClr val="DFE1E2"/>
                </a:solidFill>
                <a:latin typeface="Josefin Sans"/>
                <a:ea typeface="Josefin Sans"/>
                <a:cs typeface="Josefin Sans"/>
                <a:sym typeface="Josefin Sans"/>
              </a:rPr>
              <a:t>T</a:t>
            </a:r>
            <a:endParaRPr b="1" i="0" sz="7500" u="none" cap="none" strike="noStrike">
              <a:solidFill>
                <a:srgbClr val="DFE1E2"/>
              </a:solidFill>
              <a:latin typeface="Josefin Sans"/>
              <a:ea typeface="Josefin Sans"/>
              <a:cs typeface="Josefin Sans"/>
              <a:sym typeface="Josefin Sans"/>
            </a:endParaRPr>
          </a:p>
        </p:txBody>
      </p:sp>
      <p:sp>
        <p:nvSpPr>
          <p:cNvPr id="776" name="Google Shape;776;p28"/>
          <p:cNvSpPr txBox="1"/>
          <p:nvPr/>
        </p:nvSpPr>
        <p:spPr>
          <a:xfrm>
            <a:off x="16406675" y="6998749"/>
            <a:ext cx="7248200" cy="5078283"/>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600"/>
              <a:buFont typeface="Arial"/>
              <a:buNone/>
            </a:pPr>
            <a:r>
              <a:rPr b="1" i="0" lang="en" sz="3600" u="none" cap="none" strike="noStrike">
                <a:solidFill>
                  <a:srgbClr val="58676F"/>
                </a:solidFill>
                <a:latin typeface="Josefin Sans"/>
                <a:ea typeface="Josefin Sans"/>
                <a:cs typeface="Josefin Sans"/>
                <a:sym typeface="Josefin Sans"/>
              </a:rPr>
              <a:t>THREATS</a:t>
            </a:r>
            <a:endParaRPr b="1" i="0" sz="3600" u="none" cap="none" strike="noStrike">
              <a:solidFill>
                <a:srgbClr val="58676F"/>
              </a:solidFill>
              <a:latin typeface="Josefin Sans"/>
              <a:ea typeface="Josefin Sans"/>
              <a:cs typeface="Josefin Sans"/>
              <a:sym typeface="Josefin Sans"/>
            </a:endParaRPr>
          </a:p>
          <a:p>
            <a:pPr indent="-571500" lvl="0" marL="571500" marR="0" rtl="0" algn="l">
              <a:lnSpc>
                <a:spcPct val="100000"/>
              </a:lnSpc>
              <a:spcBef>
                <a:spcPts val="6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If RHK program cannot be proven to work we will need to start over</a:t>
            </a:r>
            <a:endParaRPr/>
          </a:p>
          <a:p>
            <a:pPr indent="-571500" lvl="0" marL="571500" marR="0" rtl="0" algn="l">
              <a:lnSpc>
                <a:spcPct val="100000"/>
              </a:lnSpc>
              <a:spcBef>
                <a:spcPts val="1200"/>
              </a:spcBef>
              <a:spcAft>
                <a:spcPts val="0"/>
              </a:spcAft>
              <a:buClr>
                <a:srgbClr val="000000"/>
              </a:buClr>
              <a:buSzPts val="3600"/>
              <a:buFont typeface="Arial"/>
              <a:buChar char="•"/>
            </a:pPr>
            <a:r>
              <a:rPr b="0" i="1" lang="en" sz="3600" u="none" cap="none" strike="noStrike">
                <a:solidFill>
                  <a:srgbClr val="1A1A1A"/>
                </a:solidFill>
                <a:latin typeface="Proxima Nova"/>
                <a:ea typeface="Proxima Nova"/>
                <a:cs typeface="Proxima Nova"/>
                <a:sym typeface="Proxima Nova"/>
              </a:rPr>
              <a:t>Govt could fund the development opf their own program</a:t>
            </a:r>
            <a:endParaRPr/>
          </a:p>
          <a:p>
            <a:pPr indent="-342900" lvl="0" marL="571500" marR="0" rtl="0" algn="l">
              <a:lnSpc>
                <a:spcPct val="100000"/>
              </a:lnSpc>
              <a:spcBef>
                <a:spcPts val="1200"/>
              </a:spcBef>
              <a:spcAft>
                <a:spcPts val="600"/>
              </a:spcAft>
              <a:buClr>
                <a:srgbClr val="000000"/>
              </a:buClr>
              <a:buSzPts val="3600"/>
              <a:buFont typeface="Arial"/>
              <a:buNone/>
            </a:pPr>
            <a:r>
              <a:t/>
            </a:r>
            <a:endParaRPr b="1" i="0" sz="3600" u="none" cap="none" strike="noStrike">
              <a:solidFill>
                <a:srgbClr val="58676F"/>
              </a:solidFill>
              <a:latin typeface="Josefin Sans"/>
              <a:ea typeface="Josefin Sans"/>
              <a:cs typeface="Josefin Sans"/>
              <a:sym typeface="Josefin Sans"/>
            </a:endParaRP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0" name="Shape 780"/>
        <p:cNvGrpSpPr/>
        <p:nvPr/>
      </p:nvGrpSpPr>
      <p:grpSpPr>
        <a:xfrm>
          <a:off x="0" y="0"/>
          <a:ext cx="0" cy="0"/>
          <a:chOff x="0" y="0"/>
          <a:chExt cx="0" cy="0"/>
        </a:xfrm>
      </p:grpSpPr>
      <p:sp>
        <p:nvSpPr>
          <p:cNvPr id="781" name="Google Shape;781;p29"/>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782" name="Google Shape;782;p29"/>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a:t>Strategy</a:t>
            </a:r>
            <a:endParaRPr/>
          </a:p>
        </p:txBody>
      </p:sp>
      <p:sp>
        <p:nvSpPr>
          <p:cNvPr id="783" name="Google Shape;783;p29"/>
          <p:cNvSpPr txBox="1"/>
          <p:nvPr>
            <p:ph idx="1" type="subTitle"/>
          </p:nvPr>
        </p:nvSpPr>
        <p:spPr>
          <a:xfrm>
            <a:off x="897500" y="2268000"/>
            <a:ext cx="13030500" cy="8875200"/>
          </a:xfrm>
          <a:prstGeom prst="rect">
            <a:avLst/>
          </a:prstGeom>
          <a:noFill/>
          <a:ln>
            <a:noFill/>
          </a:ln>
        </p:spPr>
        <p:txBody>
          <a:bodyPr anchorCtr="0" anchor="t" bIns="243750" lIns="243750" spcFirstLastPara="1" rIns="243750" wrap="square" tIns="243750">
            <a:noAutofit/>
          </a:bodyPr>
          <a:lstStyle/>
          <a:p>
            <a:pPr indent="0" lvl="0" marL="0" rtl="0" algn="l">
              <a:lnSpc>
                <a:spcPct val="120000"/>
              </a:lnSpc>
              <a:spcBef>
                <a:spcPts val="0"/>
              </a:spcBef>
              <a:spcAft>
                <a:spcPts val="0"/>
              </a:spcAft>
              <a:buSzPts val="4300"/>
              <a:buNone/>
            </a:pPr>
            <a:r>
              <a:rPr b="1" lang="en" sz="3200">
                <a:solidFill>
                  <a:srgbClr val="58676F"/>
                </a:solidFill>
              </a:rPr>
              <a:t>Woohoo! You've done all of the legwork that goes into research, and now this where the rubber meets the road. It’s time to begin establishing your strategic plan pillars.</a:t>
            </a:r>
            <a:endParaRPr b="1" sz="3200">
              <a:solidFill>
                <a:srgbClr val="58676F"/>
              </a:solidFill>
            </a:endParaRPr>
          </a:p>
          <a:p>
            <a:pPr indent="0" lvl="0" marL="0" rtl="0" algn="l">
              <a:lnSpc>
                <a:spcPct val="120000"/>
              </a:lnSpc>
              <a:spcBef>
                <a:spcPts val="0"/>
              </a:spcBef>
              <a:spcAft>
                <a:spcPts val="0"/>
              </a:spcAft>
              <a:buSzPts val="4300"/>
              <a:buNone/>
            </a:pPr>
            <a:r>
              <a:t/>
            </a:r>
            <a:endParaRPr sz="2400">
              <a:solidFill>
                <a:srgbClr val="000000"/>
              </a:solidFill>
              <a:latin typeface="Lato"/>
              <a:ea typeface="Lato"/>
              <a:cs typeface="Lato"/>
              <a:sym typeface="Lato"/>
            </a:endParaRPr>
          </a:p>
          <a:p>
            <a:pPr indent="0" lvl="0" marL="0" rtl="0" algn="l">
              <a:lnSpc>
                <a:spcPct val="120000"/>
              </a:lnSpc>
              <a:spcBef>
                <a:spcPts val="0"/>
              </a:spcBef>
              <a:spcAft>
                <a:spcPts val="0"/>
              </a:spcAft>
              <a:buSzPts val="4300"/>
              <a:buNone/>
            </a:pPr>
            <a:r>
              <a:rPr lang="en" sz="2400">
                <a:solidFill>
                  <a:srgbClr val="000000"/>
                </a:solidFill>
                <a:latin typeface="Proxima Nova"/>
                <a:ea typeface="Proxima Nova"/>
                <a:cs typeface="Proxima Nova"/>
                <a:sym typeface="Proxima Nova"/>
              </a:rPr>
              <a:t>In this part of The Essential Nonprofit Strategic Plan Template,  we're going to help you do some BIG thinking about your nonprofit's future and your priorities. </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rPr lang="en" sz="2400">
                <a:solidFill>
                  <a:srgbClr val="000000"/>
                </a:solidFill>
                <a:latin typeface="Proxima Nova"/>
                <a:ea typeface="Proxima Nova"/>
                <a:cs typeface="Proxima Nova"/>
                <a:sym typeface="Proxima Nova"/>
              </a:rPr>
              <a:t>You'll start by painting a picture of what your nonprofit ideally looks like in three years. This aligns your team around the same future state. Then we'll: </a:t>
            </a:r>
            <a:endParaRPr sz="2400">
              <a:solidFill>
                <a:srgbClr val="000000"/>
              </a:solidFill>
              <a:latin typeface="Proxima Nova"/>
              <a:ea typeface="Proxima Nova"/>
              <a:cs typeface="Proxima Nova"/>
              <a:sym typeface="Proxima Nova"/>
            </a:endParaRPr>
          </a:p>
          <a:p>
            <a:pPr indent="0" lvl="0" marL="0" rtl="0" algn="l">
              <a:lnSpc>
                <a:spcPct val="120000"/>
              </a:lnSpc>
              <a:spcBef>
                <a:spcPts val="0"/>
              </a:spcBef>
              <a:spcAft>
                <a:spcPts val="0"/>
              </a:spcAft>
              <a:buSzPts val="4300"/>
              <a:buNone/>
            </a:pPr>
            <a:r>
              <a:t/>
            </a:r>
            <a:endParaRPr sz="2400">
              <a:solidFill>
                <a:srgbClr val="000000"/>
              </a:solidFill>
              <a:latin typeface="Proxima Nova"/>
              <a:ea typeface="Proxima Nova"/>
              <a:cs typeface="Proxima Nova"/>
              <a:sym typeface="Proxima Nova"/>
            </a:endParaRPr>
          </a:p>
          <a:p>
            <a:pPr indent="-381000" lvl="0" marL="457200" rtl="0" algn="l">
              <a:lnSpc>
                <a:spcPct val="120000"/>
              </a:lnSpc>
              <a:spcBef>
                <a:spcPts val="0"/>
              </a:spcBef>
              <a:spcAft>
                <a:spcPts val="0"/>
              </a:spcAft>
              <a:buClr>
                <a:srgbClr val="000000"/>
              </a:buClr>
              <a:buSzPts val="2400"/>
              <a:buFont typeface="Proxima Nova"/>
              <a:buChar char="●"/>
            </a:pPr>
            <a:r>
              <a:rPr lang="en" sz="2400">
                <a:solidFill>
                  <a:srgbClr val="000000"/>
                </a:solidFill>
                <a:latin typeface="Proxima Nova"/>
                <a:ea typeface="Proxima Nova"/>
                <a:cs typeface="Proxima Nova"/>
                <a:sym typeface="Proxima Nova"/>
              </a:rPr>
              <a:t>Work through the biggest strategic questions your organization is facing</a:t>
            </a:r>
            <a:endParaRPr sz="2400">
              <a:solidFill>
                <a:srgbClr val="000000"/>
              </a:solidFill>
              <a:latin typeface="Proxima Nova"/>
              <a:ea typeface="Proxima Nova"/>
              <a:cs typeface="Proxima Nova"/>
              <a:sym typeface="Proxima Nova"/>
            </a:endParaRPr>
          </a:p>
          <a:p>
            <a:pPr indent="-381000" lvl="0" marL="457200" rtl="0" algn="l">
              <a:lnSpc>
                <a:spcPct val="120000"/>
              </a:lnSpc>
              <a:spcBef>
                <a:spcPts val="0"/>
              </a:spcBef>
              <a:spcAft>
                <a:spcPts val="0"/>
              </a:spcAft>
              <a:buClr>
                <a:srgbClr val="000000"/>
              </a:buClr>
              <a:buSzPts val="2400"/>
              <a:buFont typeface="Proxima Nova"/>
              <a:buChar char="●"/>
            </a:pPr>
            <a:r>
              <a:rPr lang="en" sz="2400">
                <a:solidFill>
                  <a:srgbClr val="000000"/>
                </a:solidFill>
                <a:latin typeface="Proxima Nova"/>
                <a:ea typeface="Proxima Nova"/>
                <a:cs typeface="Proxima Nova"/>
                <a:sym typeface="Proxima Nova"/>
              </a:rPr>
              <a:t>Help you crunch all of this information into a set of concise pillars and objectives for your organization over the 3-5 years</a:t>
            </a:r>
            <a:endParaRPr sz="3600">
              <a:solidFill>
                <a:srgbClr val="78909C"/>
              </a:solidFill>
              <a:latin typeface="Proxima Nova"/>
              <a:ea typeface="Proxima Nova"/>
              <a:cs typeface="Proxima Nova"/>
              <a:sym typeface="Proxima Nova"/>
            </a:endParaRPr>
          </a:p>
          <a:p>
            <a:pPr indent="0" lvl="0" marL="0" rtl="0" algn="l">
              <a:lnSpc>
                <a:spcPct val="115000"/>
              </a:lnSpc>
              <a:spcBef>
                <a:spcPts val="0"/>
              </a:spcBef>
              <a:spcAft>
                <a:spcPts val="4300"/>
              </a:spcAft>
              <a:buSzPts val="4300"/>
              <a:buNone/>
            </a:pPr>
            <a:r>
              <a:t/>
            </a:r>
            <a:endParaRPr sz="2400">
              <a:solidFill>
                <a:srgbClr val="000000"/>
              </a:solidFill>
              <a:highlight>
                <a:srgbClr val="FFFFFF"/>
              </a:highlight>
              <a:latin typeface="Proxima Nova"/>
              <a:ea typeface="Proxima Nova"/>
              <a:cs typeface="Proxima Nova"/>
              <a:sym typeface="Proxima Nova"/>
            </a:endParaRPr>
          </a:p>
        </p:txBody>
      </p:sp>
      <p:sp>
        <p:nvSpPr>
          <p:cNvPr id="784" name="Google Shape;784;p29"/>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5" name="Google Shape;785;p29"/>
          <p:cNvSpPr txBox="1"/>
          <p:nvPr/>
        </p:nvSpPr>
        <p:spPr>
          <a:xfrm>
            <a:off x="3432850" y="12792350"/>
            <a:ext cx="86361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rgbClr val="000000"/>
                </a:solidFill>
                <a:latin typeface="Proxima Nova"/>
                <a:ea typeface="Proxima Nova"/>
                <a:cs typeface="Proxima Nova"/>
                <a:sym typeface="Proxima Nova"/>
              </a:rPr>
              <a:t>The Essential Nonprofit Strategic Plan Template ©</a:t>
            </a:r>
            <a:endParaRPr b="0" i="0" sz="1500" u="none" cap="none" strike="noStrike">
              <a:solidFill>
                <a:srgbClr val="000000"/>
              </a:solidFill>
              <a:latin typeface="Arial"/>
              <a:ea typeface="Arial"/>
              <a:cs typeface="Arial"/>
              <a:sym typeface="Arial"/>
            </a:endParaRPr>
          </a:p>
        </p:txBody>
      </p:sp>
      <p:sp>
        <p:nvSpPr>
          <p:cNvPr id="786" name="Google Shape;786;p29"/>
          <p:cNvSpPr/>
          <p:nvPr/>
        </p:nvSpPr>
        <p:spPr>
          <a:xfrm>
            <a:off x="17109363" y="3361200"/>
            <a:ext cx="6993600" cy="6993600"/>
          </a:xfrm>
          <a:prstGeom prst="ellipse">
            <a:avLst/>
          </a:prstGeom>
          <a:solidFill>
            <a:srgbClr val="BFCDB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BFCDBE"/>
              </a:solidFill>
              <a:latin typeface="Arial"/>
              <a:ea typeface="Arial"/>
              <a:cs typeface="Arial"/>
              <a:sym typeface="Arial"/>
            </a:endParaRPr>
          </a:p>
        </p:txBody>
      </p:sp>
      <p:sp>
        <p:nvSpPr>
          <p:cNvPr id="787" name="Google Shape;787;p29"/>
          <p:cNvSpPr/>
          <p:nvPr/>
        </p:nvSpPr>
        <p:spPr>
          <a:xfrm>
            <a:off x="15085438" y="3659713"/>
            <a:ext cx="6788779" cy="5491129"/>
          </a:xfrm>
          <a:custGeom>
            <a:rect b="b" l="l" r="r" t="t"/>
            <a:pathLst>
              <a:path extrusionOk="0" h="18226" w="22532">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43434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p3"/>
          <p:cNvSpPr txBox="1"/>
          <p:nvPr/>
        </p:nvSpPr>
        <p:spPr>
          <a:xfrm>
            <a:off x="1928575" y="1318575"/>
            <a:ext cx="12508200" cy="70872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Through our work with hundreds of nonprofits, Prosper Strategies has developed The Nonprofit Impact System™, a practical, actionable method for optimizing every aspect of your nonprofit and achieving peak organizational effectiveness. The system can be applied to every type of strategy your nonprofit builds, including a strategic plan.</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1" i="0" lang="en" sz="2400" u="none" cap="none" strike="noStrike">
                <a:solidFill>
                  <a:srgbClr val="000000"/>
                </a:solidFill>
                <a:latin typeface="Proxima Nova"/>
                <a:ea typeface="Proxima Nova"/>
                <a:cs typeface="Proxima Nova"/>
                <a:sym typeface="Proxima Nova"/>
              </a:rPr>
              <a:t>It includes the following three phases, which we’ll introduce you to through the pages of this template:</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161616"/>
              </a:solidFill>
              <a:latin typeface="Proxima Nova"/>
              <a:ea typeface="Proxima Nova"/>
              <a:cs typeface="Proxima Nova"/>
              <a:sym typeface="Proxima Nova"/>
            </a:endParaRPr>
          </a:p>
          <a:p>
            <a:pPr indent="-381000" lvl="0" marL="457200" marR="0" rtl="0" algn="l">
              <a:lnSpc>
                <a:spcPct val="120000"/>
              </a:lnSpc>
              <a:spcBef>
                <a:spcPts val="0"/>
              </a:spcBef>
              <a:spcAft>
                <a:spcPts val="0"/>
              </a:spcAft>
              <a:buClr>
                <a:srgbClr val="161616"/>
              </a:buClr>
              <a:buSzPts val="2400"/>
              <a:buFont typeface="Lato"/>
              <a:buChar char="●"/>
            </a:pPr>
            <a:r>
              <a:rPr b="1" i="0" lang="en" sz="2400" u="none" cap="none" strike="noStrike">
                <a:solidFill>
                  <a:srgbClr val="161616"/>
                </a:solidFill>
                <a:latin typeface="Proxima Nova"/>
                <a:ea typeface="Proxima Nova"/>
                <a:cs typeface="Proxima Nova"/>
                <a:sym typeface="Proxima Nova"/>
              </a:rPr>
              <a:t>People: </a:t>
            </a:r>
            <a:r>
              <a:rPr b="0" i="0" lang="en" sz="2400" u="none" cap="none" strike="noStrike">
                <a:solidFill>
                  <a:srgbClr val="161616"/>
                </a:solidFill>
                <a:latin typeface="Proxima Nova"/>
                <a:ea typeface="Proxima Nova"/>
                <a:cs typeface="Proxima Nova"/>
                <a:sym typeface="Proxima Nova"/>
              </a:rPr>
              <a:t>engage your stakeholders in shaping your strategic plan and conduct research that will inform your strategic plan</a:t>
            </a:r>
            <a:br>
              <a:rPr b="0" i="0" lang="en" sz="2400" u="none" cap="none" strike="noStrike">
                <a:solidFill>
                  <a:srgbClr val="161616"/>
                </a:solidFill>
                <a:latin typeface="Proxima Nova"/>
                <a:ea typeface="Proxima Nova"/>
                <a:cs typeface="Proxima Nova"/>
                <a:sym typeface="Proxima Nova"/>
              </a:rPr>
            </a:br>
            <a:endParaRPr b="0" i="0" sz="2400" u="none" cap="none" strike="noStrike">
              <a:solidFill>
                <a:srgbClr val="161616"/>
              </a:solidFill>
              <a:latin typeface="Proxima Nova"/>
              <a:ea typeface="Proxima Nova"/>
              <a:cs typeface="Proxima Nova"/>
              <a:sym typeface="Proxima Nova"/>
            </a:endParaRPr>
          </a:p>
          <a:p>
            <a:pPr indent="-381000" lvl="0" marL="457200" marR="0" rtl="0" algn="l">
              <a:lnSpc>
                <a:spcPct val="120000"/>
              </a:lnSpc>
              <a:spcBef>
                <a:spcPts val="0"/>
              </a:spcBef>
              <a:spcAft>
                <a:spcPts val="0"/>
              </a:spcAft>
              <a:buClr>
                <a:srgbClr val="161616"/>
              </a:buClr>
              <a:buSzPts val="2400"/>
              <a:buFont typeface="Lato"/>
              <a:buChar char="●"/>
            </a:pPr>
            <a:r>
              <a:rPr b="1" i="0" lang="en" sz="2400" u="none" cap="none" strike="noStrike">
                <a:solidFill>
                  <a:srgbClr val="161616"/>
                </a:solidFill>
                <a:latin typeface="Proxima Nova"/>
                <a:ea typeface="Proxima Nova"/>
                <a:cs typeface="Proxima Nova"/>
                <a:sym typeface="Proxima Nova"/>
              </a:rPr>
              <a:t>Strategy: </a:t>
            </a:r>
            <a:r>
              <a:rPr b="0" i="0" lang="en" sz="2400" u="none" cap="none" strike="noStrike">
                <a:solidFill>
                  <a:srgbClr val="161616"/>
                </a:solidFill>
                <a:latin typeface="Proxima Nova"/>
                <a:ea typeface="Proxima Nova"/>
                <a:cs typeface="Proxima Nova"/>
                <a:sym typeface="Proxima Nova"/>
              </a:rPr>
              <a:t>develop a clear set of pillars and objectives for your nonprofit so you can focus on the right things at the right times </a:t>
            </a:r>
            <a:endParaRPr b="0" i="0" sz="2400" u="none" cap="none" strike="noStrike">
              <a:solidFill>
                <a:srgbClr val="161616"/>
              </a:solidFill>
              <a:latin typeface="Proxima Nova"/>
              <a:ea typeface="Proxima Nova"/>
              <a:cs typeface="Proxima Nova"/>
              <a:sym typeface="Proxima Nova"/>
            </a:endParaRPr>
          </a:p>
          <a:p>
            <a:pPr indent="0" lvl="0" marL="45720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161616"/>
              </a:solidFill>
              <a:latin typeface="Proxima Nova"/>
              <a:ea typeface="Proxima Nova"/>
              <a:cs typeface="Proxima Nova"/>
              <a:sym typeface="Proxima Nova"/>
            </a:endParaRPr>
          </a:p>
          <a:p>
            <a:pPr indent="-381000" lvl="0" marL="457200" marR="0" rtl="0" algn="l">
              <a:lnSpc>
                <a:spcPct val="120000"/>
              </a:lnSpc>
              <a:spcBef>
                <a:spcPts val="0"/>
              </a:spcBef>
              <a:spcAft>
                <a:spcPts val="0"/>
              </a:spcAft>
              <a:buClr>
                <a:srgbClr val="161616"/>
              </a:buClr>
              <a:buSzPts val="2400"/>
              <a:buFont typeface="Proxima Nova"/>
              <a:buChar char="●"/>
            </a:pPr>
            <a:r>
              <a:rPr b="1" i="0" lang="en" sz="2400" u="none" cap="none" strike="noStrike">
                <a:solidFill>
                  <a:srgbClr val="161616"/>
                </a:solidFill>
                <a:latin typeface="Proxima Nova"/>
                <a:ea typeface="Proxima Nova"/>
                <a:cs typeface="Proxima Nova"/>
                <a:sym typeface="Proxima Nova"/>
              </a:rPr>
              <a:t>Progress: </a:t>
            </a:r>
            <a:r>
              <a:rPr b="0" i="0" lang="en" sz="2400" u="none" cap="none" strike="noStrike">
                <a:solidFill>
                  <a:srgbClr val="161616"/>
                </a:solidFill>
                <a:latin typeface="Proxima Nova"/>
                <a:ea typeface="Proxima Nova"/>
                <a:cs typeface="Proxima Nova"/>
                <a:sym typeface="Proxima Nova"/>
              </a:rPr>
              <a:t>put the systems and processes in place that will ensure you bring your strategic plan to life, including key results, a measurement dashboard, calendar and more</a:t>
            </a:r>
            <a:endParaRPr b="0" i="0" sz="2400" u="none" cap="none" strike="noStrike">
              <a:solidFill>
                <a:srgbClr val="161616"/>
              </a:solidFill>
              <a:latin typeface="Proxima Nova"/>
              <a:ea typeface="Proxima Nova"/>
              <a:cs typeface="Proxima Nova"/>
              <a:sym typeface="Proxima Nova"/>
            </a:endParaRPr>
          </a:p>
          <a:p>
            <a:pPr indent="0" lvl="0" marL="0" marR="0" rtl="0" algn="l">
              <a:lnSpc>
                <a:spcPct val="120000"/>
              </a:lnSpc>
              <a:spcBef>
                <a:spcPts val="0"/>
              </a:spcBef>
              <a:spcAft>
                <a:spcPts val="0"/>
              </a:spcAft>
              <a:buClr>
                <a:srgbClr val="000000"/>
              </a:buClr>
              <a:buSzPts val="2400"/>
              <a:buFont typeface="Arial"/>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While we can’t possibly share everything we do with our clients in each of these phases within this template, we can introduce you to some of the most important components from each and give you a starting point from which you can begin rethinking your strategic plan. We’ll also show you areas where you can “go deeper” through a partnership with our team, and provide worksheets to help you get started on your own.</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p:txBody>
      </p:sp>
      <p:sp>
        <p:nvSpPr>
          <p:cNvPr id="505" name="Google Shape;505;p3"/>
          <p:cNvSpPr txBox="1"/>
          <p:nvPr/>
        </p:nvSpPr>
        <p:spPr>
          <a:xfrm>
            <a:off x="2016450" y="632725"/>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An Introduction to the Nonprofit Impact System™</a:t>
            </a:r>
            <a:endParaRPr b="0" i="0" sz="6000" u="none" cap="none" strike="noStrike">
              <a:solidFill>
                <a:srgbClr val="000000"/>
              </a:solidFill>
              <a:latin typeface="Lora"/>
              <a:ea typeface="Lora"/>
              <a:cs typeface="Lora"/>
              <a:sym typeface="Lora"/>
            </a:endParaRPr>
          </a:p>
        </p:txBody>
      </p:sp>
      <p:sp>
        <p:nvSpPr>
          <p:cNvPr id="506" name="Google Shape;506;p3"/>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508" name="Google Shape;508;p3"/>
          <p:cNvPicPr preferRelativeResize="0"/>
          <p:nvPr/>
        </p:nvPicPr>
        <p:blipFill rotWithShape="1">
          <a:blip r:embed="rId3">
            <a:alphaModFix/>
          </a:blip>
          <a:srcRect b="0" l="0" r="0" t="0"/>
          <a:stretch/>
        </p:blipFill>
        <p:spPr>
          <a:xfrm>
            <a:off x="15337864" y="3089950"/>
            <a:ext cx="8468161" cy="7301900"/>
          </a:xfrm>
          <a:prstGeom prst="rect">
            <a:avLst/>
          </a:prstGeom>
          <a:noFill/>
          <a:ln>
            <a:noFill/>
          </a:ln>
        </p:spPr>
      </p:pic>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04"/>
                                        </p:tgtEl>
                                        <p:attrNameLst>
                                          <p:attrName>style.visibility</p:attrName>
                                        </p:attrNameLst>
                                      </p:cBhvr>
                                      <p:to>
                                        <p:strVal val="visible"/>
                                      </p:to>
                                    </p:set>
                                    <p:animEffect filter="fade" transition="in">
                                      <p:cBhvr>
                                        <p:cTn dur="1000"/>
                                        <p:tgtEl>
                                          <p:spTgt spid="5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 name="Shape 791"/>
        <p:cNvGrpSpPr/>
        <p:nvPr/>
      </p:nvGrpSpPr>
      <p:grpSpPr>
        <a:xfrm>
          <a:off x="0" y="0"/>
          <a:ext cx="0" cy="0"/>
          <a:chOff x="0" y="0"/>
          <a:chExt cx="0" cy="0"/>
        </a:xfrm>
      </p:grpSpPr>
      <p:sp>
        <p:nvSpPr>
          <p:cNvPr id="792" name="Google Shape;792;p30"/>
          <p:cNvSpPr txBox="1"/>
          <p:nvPr/>
        </p:nvSpPr>
        <p:spPr>
          <a:xfrm>
            <a:off x="2097200" y="1599450"/>
            <a:ext cx="18551100" cy="89784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rPr b="1" i="0" lang="en" sz="3400" u="none" cap="none" strike="noStrike">
                <a:solidFill>
                  <a:srgbClr val="58676F"/>
                </a:solidFill>
                <a:latin typeface="Josefin Sans"/>
                <a:ea typeface="Josefin Sans"/>
                <a:cs typeface="Josefin Sans"/>
                <a:sym typeface="Josefin Sans"/>
              </a:rPr>
              <a:t>Your mission, vision and values are critical elements that guide every decision your nonprofit makes.</a:t>
            </a:r>
            <a:endParaRPr b="1" i="0" sz="3400" u="none" cap="none" strike="noStrike">
              <a:solidFill>
                <a:srgbClr val="58676F"/>
              </a:solidFill>
              <a:latin typeface="Josefin Sans"/>
              <a:ea typeface="Josefin Sans"/>
              <a:cs typeface="Josefin Sans"/>
              <a:sym typeface="Josefin Sans"/>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Establishing or re-evaluating them should be part of almost every strategic planning process, unless you feel your existing statements still hold up and do not need to be modified.</a:t>
            </a:r>
            <a:br>
              <a:rPr b="0" i="0" lang="en" sz="2400" u="none" cap="none" strike="noStrike">
                <a:solidFill>
                  <a:srgbClr val="000000"/>
                </a:solidFill>
                <a:latin typeface="Proxima Nova"/>
                <a:ea typeface="Proxima Nova"/>
                <a:cs typeface="Proxima Nova"/>
                <a:sym typeface="Proxima Nova"/>
              </a:rPr>
            </a:b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That said, there’s a lot more that goes into mission, vision and values development than we have space to cover within the pages of this template. Instead, we’d like to direct you to these resources that cover mission, vision and values development in more depth:</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30000"/>
              </a:lnSpc>
              <a:spcBef>
                <a:spcPts val="400"/>
              </a:spcBef>
              <a:spcAft>
                <a:spcPts val="0"/>
              </a:spcAft>
              <a:buClr>
                <a:srgbClr val="000000"/>
              </a:buClr>
              <a:buSzPts val="2400"/>
              <a:buFont typeface="Arial"/>
              <a:buNone/>
            </a:pPr>
            <a:r>
              <a:rPr b="1" i="0" lang="en" sz="2400" u="sng" cap="none" strike="noStrike">
                <a:solidFill>
                  <a:srgbClr val="005EA7"/>
                </a:solidFill>
                <a:highlight>
                  <a:srgbClr val="FFFFFF"/>
                </a:highlight>
                <a:latin typeface="Proxima Nova"/>
                <a:ea typeface="Proxima Nova"/>
                <a:cs typeface="Proxima Nova"/>
                <a:sym typeface="Proxima Nova"/>
                <a:hlinkClick r:id="rId3">
                  <a:extLst>
                    <a:ext uri="{A12FA001-AC4F-418D-AE19-62706E023703}">
                      <ahyp:hlinkClr val="tx"/>
                    </a:ext>
                  </a:extLst>
                </a:hlinkClick>
              </a:rPr>
              <a:t>101 Guide: Mission and Vision Statements </a:t>
            </a:r>
            <a:br>
              <a:rPr b="1" i="0" lang="en" sz="2400" u="none" cap="none" strike="noStrike">
                <a:solidFill>
                  <a:srgbClr val="005EA7"/>
                </a:solidFill>
                <a:highlight>
                  <a:srgbClr val="FFFFFF"/>
                </a:highlight>
                <a:latin typeface="Proxima Nova"/>
                <a:ea typeface="Proxima Nova"/>
                <a:cs typeface="Proxima Nova"/>
                <a:sym typeface="Proxima Nova"/>
              </a:rPr>
            </a:br>
            <a:endParaRPr b="1" i="0" sz="2400" u="none" cap="none" strike="noStrike">
              <a:solidFill>
                <a:srgbClr val="005EA7"/>
              </a:solidFill>
              <a:highlight>
                <a:srgbClr val="FFFFFF"/>
              </a:highlight>
              <a:latin typeface="Proxima Nova"/>
              <a:ea typeface="Proxima Nova"/>
              <a:cs typeface="Proxima Nova"/>
              <a:sym typeface="Proxima Nova"/>
            </a:endParaRPr>
          </a:p>
          <a:p>
            <a:pPr indent="0" lvl="0" marL="0" marR="0" rtl="0" algn="l">
              <a:lnSpc>
                <a:spcPct val="130000"/>
              </a:lnSpc>
              <a:spcBef>
                <a:spcPts val="800"/>
              </a:spcBef>
              <a:spcAft>
                <a:spcPts val="0"/>
              </a:spcAft>
              <a:buClr>
                <a:srgbClr val="000000"/>
              </a:buClr>
              <a:buSzPts val="2400"/>
              <a:buFont typeface="Arial"/>
              <a:buNone/>
            </a:pPr>
            <a:r>
              <a:rPr b="1" i="0" lang="en" sz="2400" u="sng" cap="none" strike="noStrike">
                <a:solidFill>
                  <a:srgbClr val="005EA7"/>
                </a:solidFill>
                <a:highlight>
                  <a:srgbClr val="FFFFFF"/>
                </a:highlight>
                <a:latin typeface="Proxima Nova"/>
                <a:ea typeface="Proxima Nova"/>
                <a:cs typeface="Proxima Nova"/>
                <a:sym typeface="Proxima Nova"/>
                <a:hlinkClick r:id="rId4">
                  <a:extLst>
                    <a:ext uri="{A12FA001-AC4F-418D-AE19-62706E023703}">
                      <ahyp:hlinkClr val="tx"/>
                    </a:ext>
                  </a:extLst>
                </a:hlinkClick>
              </a:rPr>
              <a:t>How-To Guide: Core Values</a:t>
            </a:r>
            <a:endParaRPr b="1" i="0" sz="2400" u="none" cap="none" strike="noStrike">
              <a:solidFill>
                <a:srgbClr val="005EA7"/>
              </a:solidFill>
              <a:highlight>
                <a:srgbClr val="FFFFFF"/>
              </a:highlight>
              <a:latin typeface="Proxima Nova"/>
              <a:ea typeface="Proxima Nova"/>
              <a:cs typeface="Proxima Nova"/>
              <a:sym typeface="Proxima Nova"/>
            </a:endParaRPr>
          </a:p>
          <a:p>
            <a:pPr indent="0" lvl="0" marL="0" marR="0" rtl="0" algn="l">
              <a:lnSpc>
                <a:spcPct val="130000"/>
              </a:lnSpc>
              <a:spcBef>
                <a:spcPts val="800"/>
              </a:spcBef>
              <a:spcAft>
                <a:spcPts val="0"/>
              </a:spcAft>
              <a:buClr>
                <a:srgbClr val="000000"/>
              </a:buClr>
              <a:buSzPts val="2400"/>
              <a:buFont typeface="Arial"/>
              <a:buNone/>
            </a:pPr>
            <a:r>
              <a:t/>
            </a:r>
            <a:endParaRPr b="0" i="0" sz="2400" u="none" cap="none" strike="noStrike">
              <a:solidFill>
                <a:srgbClr val="161616"/>
              </a:solidFill>
              <a:highlight>
                <a:srgbClr val="FFFFFF"/>
              </a:highlight>
              <a:latin typeface="Proxima Nova"/>
              <a:ea typeface="Proxima Nova"/>
              <a:cs typeface="Proxima Nova"/>
              <a:sym typeface="Proxima Nova"/>
            </a:endParaRPr>
          </a:p>
          <a:p>
            <a:pPr indent="0" lvl="0" marL="0" marR="0" rtl="0" algn="l">
              <a:lnSpc>
                <a:spcPct val="130000"/>
              </a:lnSpc>
              <a:spcBef>
                <a:spcPts val="800"/>
              </a:spcBef>
              <a:spcAft>
                <a:spcPts val="0"/>
              </a:spcAft>
              <a:buClr>
                <a:srgbClr val="000000"/>
              </a:buClr>
              <a:buSzPts val="2400"/>
              <a:buFont typeface="Arial"/>
              <a:buNone/>
            </a:pPr>
            <a:r>
              <a:rPr b="0" i="0" lang="en" sz="2400" u="none" cap="none" strike="noStrike">
                <a:solidFill>
                  <a:srgbClr val="161616"/>
                </a:solidFill>
                <a:highlight>
                  <a:srgbClr val="FFFFFF"/>
                </a:highlight>
                <a:latin typeface="Proxima Nova"/>
                <a:ea typeface="Proxima Nova"/>
                <a:cs typeface="Proxima Nova"/>
                <a:sym typeface="Proxima Nova"/>
              </a:rPr>
              <a:t>Once you’ve solidified your organization’s mission, vision and values, replace this page with an overview of these elements.</a:t>
            </a:r>
            <a:endParaRPr b="0" i="0" sz="2400" u="none" cap="none" strike="noStrike">
              <a:solidFill>
                <a:srgbClr val="161616"/>
              </a:solidFill>
              <a:highlight>
                <a:srgbClr val="FFFFFF"/>
              </a:highlight>
              <a:latin typeface="Proxima Nova"/>
              <a:ea typeface="Proxima Nova"/>
              <a:cs typeface="Proxima Nova"/>
              <a:sym typeface="Proxima Nova"/>
            </a:endParaRPr>
          </a:p>
          <a:p>
            <a:pPr indent="0" lvl="0" marL="0" marR="0" rtl="0" algn="l">
              <a:lnSpc>
                <a:spcPct val="120000"/>
              </a:lnSpc>
              <a:spcBef>
                <a:spcPts val="800"/>
              </a:spcBef>
              <a:spcAft>
                <a:spcPts val="0"/>
              </a:spcAft>
              <a:buClr>
                <a:schemeClr val="dk1"/>
              </a:buClr>
              <a:buSzPts val="700"/>
              <a:buFont typeface="Lato"/>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p:txBody>
      </p:sp>
      <p:sp>
        <p:nvSpPr>
          <p:cNvPr id="793" name="Google Shape;793;p30"/>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4" name="Google Shape;794;p30"/>
          <p:cNvSpPr txBox="1"/>
          <p:nvPr/>
        </p:nvSpPr>
        <p:spPr>
          <a:xfrm>
            <a:off x="2288375" y="394000"/>
            <a:ext cx="145650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A note about mission, vision and values</a:t>
            </a:r>
            <a:endParaRPr b="0" i="0" sz="6000" u="none" cap="none" strike="noStrike">
              <a:solidFill>
                <a:srgbClr val="000000"/>
              </a:solidFill>
              <a:latin typeface="Lora"/>
              <a:ea typeface="Lora"/>
              <a:cs typeface="Lora"/>
              <a:sym typeface="Lora"/>
            </a:endParaRPr>
          </a:p>
        </p:txBody>
      </p:sp>
      <p:sp>
        <p:nvSpPr>
          <p:cNvPr id="795" name="Google Shape;795;p3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792"/>
                                        </p:tgtEl>
                                        <p:attrNameLst>
                                          <p:attrName>style.visibility</p:attrName>
                                        </p:attrNameLst>
                                      </p:cBhvr>
                                      <p:to>
                                        <p:strVal val="visible"/>
                                      </p:to>
                                    </p:set>
                                    <p:animEffect filter="fade" transition="in">
                                      <p:cBhvr>
                                        <p:cTn dur="1000"/>
                                        <p:tgtEl>
                                          <p:spTgt spid="7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9" name="Shape 799"/>
        <p:cNvGrpSpPr/>
        <p:nvPr/>
      </p:nvGrpSpPr>
      <p:grpSpPr>
        <a:xfrm>
          <a:off x="0" y="0"/>
          <a:ext cx="0" cy="0"/>
          <a:chOff x="0" y="0"/>
          <a:chExt cx="0" cy="0"/>
        </a:xfrm>
      </p:grpSpPr>
      <p:sp>
        <p:nvSpPr>
          <p:cNvPr id="800" name="Google Shape;800;p31"/>
          <p:cNvSpPr txBox="1"/>
          <p:nvPr/>
        </p:nvSpPr>
        <p:spPr>
          <a:xfrm>
            <a:off x="741975" y="76000"/>
            <a:ext cx="187587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161616"/>
                </a:solidFill>
                <a:latin typeface="Lora"/>
                <a:ea typeface="Lora"/>
                <a:cs typeface="Lora"/>
                <a:sym typeface="Lora"/>
              </a:rPr>
              <a:t>Strategy Exercise 1: What does our organization look like in 3 years?</a:t>
            </a:r>
            <a:endParaRPr b="0" i="0" sz="60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0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000" u="none" cap="none" strike="noStrike">
              <a:solidFill>
                <a:srgbClr val="161616"/>
              </a:solidFill>
              <a:latin typeface="Lora"/>
              <a:ea typeface="Lora"/>
              <a:cs typeface="Lora"/>
              <a:sym typeface="Lora"/>
            </a:endParaRPr>
          </a:p>
        </p:txBody>
      </p:sp>
      <p:sp>
        <p:nvSpPr>
          <p:cNvPr id="801" name="Google Shape;801;p31"/>
          <p:cNvSpPr txBox="1"/>
          <p:nvPr/>
        </p:nvSpPr>
        <p:spPr>
          <a:xfrm>
            <a:off x="2491700" y="3149775"/>
            <a:ext cx="163680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CCCCCC"/>
              </a:solidFill>
              <a:latin typeface="Lato"/>
              <a:ea typeface="Lato"/>
              <a:cs typeface="Lato"/>
              <a:sym typeface="Lato"/>
            </a:endParaRPr>
          </a:p>
        </p:txBody>
      </p:sp>
      <p:sp>
        <p:nvSpPr>
          <p:cNvPr id="802" name="Google Shape;802;p3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03" name="Google Shape;803;p31"/>
          <p:cNvSpPr txBox="1"/>
          <p:nvPr/>
        </p:nvSpPr>
        <p:spPr>
          <a:xfrm>
            <a:off x="19476500" y="1499250"/>
            <a:ext cx="4590300" cy="929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this page:</a:t>
            </a:r>
            <a:endParaRPr b="1" i="0" sz="2400" u="none" cap="none" strike="noStrike">
              <a:solidFill>
                <a:srgbClr val="45B5A5"/>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Based on your assessments, come together as a strategic planning committee and discuss your organization's ideal business model and approach in 3 years. The goal of this exercise is to ground everyone in the same, visionary, 3-year picture.</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Determine the geographies you'd like to serve.</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Identify who you plan to serve.</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List out any programs you hope to have.</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Set a target number for your ideal staff size.</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Write down any other aspirations you might have as an organization that you hope to achieve within the next three years. Think big and feel free to create additional pages to summarize your ideas.</a:t>
            </a:r>
            <a:endParaRPr b="0" i="0" sz="20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Lato"/>
              <a:ea typeface="Lato"/>
              <a:cs typeface="Lato"/>
              <a:sym typeface="Lato"/>
            </a:endParaRPr>
          </a:p>
        </p:txBody>
      </p:sp>
      <p:graphicFrame>
        <p:nvGraphicFramePr>
          <p:cNvPr id="804" name="Google Shape;804;p31"/>
          <p:cNvGraphicFramePr/>
          <p:nvPr/>
        </p:nvGraphicFramePr>
        <p:xfrm>
          <a:off x="857638" y="2050900"/>
          <a:ext cx="3000000" cy="3000000"/>
        </p:xfrm>
        <a:graphic>
          <a:graphicData uri="http://schemas.openxmlformats.org/drawingml/2006/table">
            <a:tbl>
              <a:tblPr>
                <a:noFill/>
                <a:tableStyleId>{3BB650CA-D8FE-448F-BFEA-7A763C109FA9}</a:tableStyleId>
              </a:tblPr>
              <a:tblGrid>
                <a:gridCol w="4025250"/>
                <a:gridCol w="4408900"/>
                <a:gridCol w="4610950"/>
                <a:gridCol w="4794375"/>
              </a:tblGrid>
              <a:tr h="751025">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Scope</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Includes</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Doesn't Include</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en" sz="1800" u="none" cap="none" strike="noStrike">
                          <a:solidFill>
                            <a:srgbClr val="FFFFFF"/>
                          </a:solidFill>
                          <a:latin typeface="Lato"/>
                          <a:ea typeface="Lato"/>
                          <a:cs typeface="Lato"/>
                          <a:sym typeface="Lato"/>
                        </a:rPr>
                        <a:t>Comments</a:t>
                      </a:r>
                      <a:endParaRPr b="1" sz="1800" u="none" cap="none" strike="noStrike">
                        <a:solidFill>
                          <a:srgbClr val="FFFFFF"/>
                        </a:solidFill>
                        <a:latin typeface="Lato"/>
                        <a:ea typeface="Lato"/>
                        <a:cs typeface="Lato"/>
                        <a:sym typeface="Lato"/>
                      </a:endParaRPr>
                    </a:p>
                  </a:txBody>
                  <a:tcPr marT="91425" marB="91425" marR="91425" marL="91425">
                    <a:solidFill>
                      <a:srgbClr val="666666"/>
                    </a:solidFill>
                  </a:tcPr>
                </a:tc>
              </a:tr>
              <a:tr h="154065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Geography</a:t>
                      </a:r>
                      <a:endParaRPr sz="2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solidFill>
                          <a:srgbClr val="B7B7B7"/>
                        </a:solidFill>
                        <a:latin typeface="Lato"/>
                        <a:ea typeface="Lato"/>
                        <a:cs typeface="Lato"/>
                        <a:sym typeface="Lato"/>
                      </a:endParaRPr>
                    </a:p>
                  </a:txBody>
                  <a:tcPr marT="91425" marB="91425" marR="91425" marL="91425"/>
                </a:tc>
                <a:tc>
                  <a:txBody>
                    <a:bodyPr/>
                    <a:lstStyle/>
                    <a:p>
                      <a:pPr indent="0" lvl="0" marL="457200" marR="0" rtl="0" algn="l">
                        <a:lnSpc>
                          <a:spcPct val="100000"/>
                        </a:lnSpc>
                        <a:spcBef>
                          <a:spcPts val="0"/>
                        </a:spcBef>
                        <a:spcAft>
                          <a:spcPts val="0"/>
                        </a:spcAft>
                        <a:buClr>
                          <a:srgbClr val="000000"/>
                        </a:buClr>
                        <a:buSzPts val="2400"/>
                        <a:buFont typeface="Arial"/>
                        <a:buNone/>
                      </a:pPr>
                      <a:r>
                        <a:t/>
                      </a:r>
                      <a:endParaRPr sz="2400" u="none" cap="none" strike="noStrike">
                        <a:solidFill>
                          <a:srgbClr val="B7B7B7"/>
                        </a:solidFill>
                        <a:latin typeface="Lato"/>
                        <a:ea typeface="Lato"/>
                        <a:cs typeface="Lato"/>
                        <a:sym typeface="Lato"/>
                      </a:endParaRPr>
                    </a:p>
                  </a:txBody>
                  <a:tcPr marT="91425" marB="91425" marR="91425" marL="91425"/>
                </a:tc>
                <a:tc>
                  <a:txBody>
                    <a:bodyPr/>
                    <a:lstStyle/>
                    <a:p>
                      <a:pPr indent="-228600" lvl="0" marL="457200" marR="0" rtl="0" algn="l">
                        <a:lnSpc>
                          <a:spcPct val="100000"/>
                        </a:lnSpc>
                        <a:spcBef>
                          <a:spcPts val="0"/>
                        </a:spcBef>
                        <a:spcAft>
                          <a:spcPts val="0"/>
                        </a:spcAft>
                        <a:buClr>
                          <a:srgbClr val="000000"/>
                        </a:buClr>
                        <a:buSzPts val="2400"/>
                        <a:buFont typeface="Arial"/>
                        <a:buNone/>
                      </a:pPr>
                      <a:r>
                        <a:t/>
                      </a:r>
                      <a:endParaRPr sz="2400" u="none" cap="none" strike="noStrike">
                        <a:solidFill>
                          <a:srgbClr val="B7B7B7"/>
                        </a:solidFill>
                        <a:latin typeface="Lato"/>
                        <a:ea typeface="Lato"/>
                        <a:cs typeface="Lato"/>
                        <a:sym typeface="Lato"/>
                      </a:endParaRPr>
                    </a:p>
                  </a:txBody>
                  <a:tcPr marT="91425" marB="91425" marR="91425" marL="91425"/>
                </a:tc>
              </a:tr>
              <a:tr h="139462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Target Demographic</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139462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Programs</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139462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Funding Sources</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1394625">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Staff</a:t>
                      </a:r>
                      <a:endParaRPr sz="2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2309400">
                <a:tc>
                  <a:txBody>
                    <a:bodyPr/>
                    <a:lstStyle/>
                    <a:p>
                      <a:pPr indent="0" lvl="0" marL="0" marR="0" rtl="0" algn="l">
                        <a:lnSpc>
                          <a:spcPct val="100000"/>
                        </a:lnSpc>
                        <a:spcBef>
                          <a:spcPts val="0"/>
                        </a:spcBef>
                        <a:spcAft>
                          <a:spcPts val="0"/>
                        </a:spcAft>
                        <a:buClr>
                          <a:srgbClr val="000000"/>
                        </a:buClr>
                        <a:buSzPts val="2400"/>
                        <a:buFont typeface="Arial"/>
                        <a:buNone/>
                      </a:pPr>
                      <a:r>
                        <a:rPr lang="en" sz="2400" u="none" cap="none" strike="noStrike">
                          <a:latin typeface="Lato"/>
                          <a:ea typeface="Lato"/>
                          <a:cs typeface="Lato"/>
                          <a:sym typeface="Lato"/>
                        </a:rPr>
                        <a:t>Other</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
        <p:nvSpPr>
          <p:cNvPr id="805" name="Google Shape;805;p31"/>
          <p:cNvSpPr/>
          <p:nvPr/>
        </p:nvSpPr>
        <p:spPr>
          <a:xfrm>
            <a:off x="22914426" y="228400"/>
            <a:ext cx="919932" cy="1049986"/>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sp>
        <p:nvSpPr>
          <p:cNvPr id="810" name="Google Shape;810;p32"/>
          <p:cNvSpPr txBox="1"/>
          <p:nvPr/>
        </p:nvSpPr>
        <p:spPr>
          <a:xfrm>
            <a:off x="1017575" y="622600"/>
            <a:ext cx="222717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161616"/>
                </a:solidFill>
                <a:latin typeface="Lora"/>
                <a:ea typeface="Lora"/>
                <a:cs typeface="Lora"/>
                <a:sym typeface="Lora"/>
              </a:rPr>
              <a:t>Strategy Exercise 2: The Strategic Questions</a:t>
            </a:r>
            <a:endParaRPr b="0" i="0" sz="60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000" u="none" cap="none" strike="noStrike">
              <a:solidFill>
                <a:srgbClr val="161616"/>
              </a:solidFill>
              <a:latin typeface="Lora"/>
              <a:ea typeface="Lora"/>
              <a:cs typeface="Lora"/>
              <a:sym typeface="Lora"/>
            </a:endParaRPr>
          </a:p>
          <a:p>
            <a:pPr indent="0" lvl="0" marL="0" marR="0" rtl="0" algn="l">
              <a:lnSpc>
                <a:spcPct val="100000"/>
              </a:lnSpc>
              <a:spcBef>
                <a:spcPts val="0"/>
              </a:spcBef>
              <a:spcAft>
                <a:spcPts val="0"/>
              </a:spcAft>
              <a:buClr>
                <a:schemeClr val="dk2"/>
              </a:buClr>
              <a:buSzPts val="2200"/>
              <a:buFont typeface="Lato"/>
              <a:buNone/>
            </a:pPr>
            <a:r>
              <a:t/>
            </a:r>
            <a:endParaRPr b="0" i="0" sz="6000" u="none" cap="none" strike="noStrike">
              <a:solidFill>
                <a:srgbClr val="161616"/>
              </a:solidFill>
              <a:latin typeface="Lora"/>
              <a:ea typeface="Lora"/>
              <a:cs typeface="Lora"/>
              <a:sym typeface="Lora"/>
            </a:endParaRPr>
          </a:p>
        </p:txBody>
      </p:sp>
      <p:sp>
        <p:nvSpPr>
          <p:cNvPr id="811" name="Google Shape;811;p32"/>
          <p:cNvSpPr txBox="1"/>
          <p:nvPr/>
        </p:nvSpPr>
        <p:spPr>
          <a:xfrm>
            <a:off x="19545825" y="1814225"/>
            <a:ext cx="3912600" cy="83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this page:</a:t>
            </a:r>
            <a:endParaRPr b="1" i="0" sz="2400" u="none" cap="none" strike="noStrike">
              <a:solidFill>
                <a:srgbClr val="45B5A5"/>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Lato"/>
              <a:ea typeface="Lato"/>
              <a:cs typeface="Lato"/>
              <a:sym typeface="Lato"/>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With your strategic planning committee, spend AT LEAST an hour brainstorming the big strategic questions your organization may need to answer over the next 3-5 years</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List as many questions as you can think of here, on additional sheets or on a whiteboard</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No question is off limits. Most organizations end up with dozens or hundreds.</a:t>
            </a:r>
            <a:endParaRPr b="0" i="0" sz="20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3000"/>
              <a:buFont typeface="Arial"/>
              <a:buNone/>
            </a:pPr>
            <a:r>
              <a:t/>
            </a:r>
            <a:endParaRPr b="0" i="0" sz="3000" u="none" cap="none" strike="noStrike">
              <a:solidFill>
                <a:srgbClr val="000000"/>
              </a:solidFill>
              <a:latin typeface="Lato"/>
              <a:ea typeface="Lato"/>
              <a:cs typeface="Lato"/>
              <a:sym typeface="Lato"/>
            </a:endParaRPr>
          </a:p>
        </p:txBody>
      </p:sp>
      <p:sp>
        <p:nvSpPr>
          <p:cNvPr id="812" name="Google Shape;812;p3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13" name="Google Shape;813;p32"/>
          <p:cNvSpPr/>
          <p:nvPr/>
        </p:nvSpPr>
        <p:spPr>
          <a:xfrm>
            <a:off x="339200" y="1940025"/>
            <a:ext cx="18931200" cy="9944100"/>
          </a:xfrm>
          <a:prstGeom prst="roundRect">
            <a:avLst>
              <a:gd fmla="val 16667" name="adj"/>
            </a:avLst>
          </a:prstGeom>
          <a:solidFill>
            <a:schemeClr val="lt2"/>
          </a:solidFill>
          <a:ln cap="flat" cmpd="sng" w="9525">
            <a:solidFill>
              <a:srgbClr val="58676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600"/>
              <a:buFont typeface="Arial"/>
              <a:buNone/>
            </a:pPr>
            <a:r>
              <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600"/>
              <a:buFont typeface="Arial"/>
              <a:buNone/>
            </a:pPr>
            <a:r>
              <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600"/>
              <a:buFont typeface="Arial"/>
              <a:buNone/>
            </a:pPr>
            <a:r>
              <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600"/>
              <a:buFont typeface="Arial"/>
              <a:buNone/>
            </a:pPr>
            <a:r>
              <a:rPr b="1" i="0" lang="en" sz="4600" u="none" cap="none" strike="noStrike">
                <a:solidFill>
                  <a:srgbClr val="58676F"/>
                </a:solidFill>
                <a:latin typeface="Josefin Sans"/>
                <a:ea typeface="Josefin Sans"/>
                <a:cs typeface="Josefin Sans"/>
                <a:sym typeface="Josefin Sans"/>
              </a:rPr>
              <a:t>What are the big questions our organization needs to answer over the next 3-6 years</a:t>
            </a:r>
            <a:endParaRPr b="1" i="0" sz="46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4800"/>
              <a:buFont typeface="Arial"/>
              <a:buNone/>
            </a:pPr>
            <a:r>
              <a:t/>
            </a:r>
            <a:endParaRPr b="1" i="1" sz="4800" u="none" cap="none" strike="noStrike">
              <a:solidFill>
                <a:srgbClr val="58676F"/>
              </a:solidFill>
              <a:latin typeface="Lato"/>
              <a:ea typeface="Lato"/>
              <a:cs typeface="Lato"/>
              <a:sym typeface="Lato"/>
            </a:endParaRPr>
          </a:p>
          <a:p>
            <a:pPr indent="0" lvl="0" marL="0" marR="0" rtl="0" algn="l">
              <a:lnSpc>
                <a:spcPct val="115000"/>
              </a:lnSpc>
              <a:spcBef>
                <a:spcPts val="0"/>
              </a:spcBef>
              <a:spcAft>
                <a:spcPts val="0"/>
              </a:spcAft>
              <a:buClr>
                <a:srgbClr val="000000"/>
              </a:buClr>
              <a:buSzPts val="2300"/>
              <a:buFont typeface="Arial"/>
              <a:buNone/>
            </a:pPr>
            <a:r>
              <a:rPr b="0" i="1" lang="en" sz="2300" u="none" cap="none" strike="noStrike">
                <a:solidFill>
                  <a:srgbClr val="B7B7B7"/>
                </a:solidFill>
                <a:latin typeface="Proxima Nova"/>
                <a:ea typeface="Proxima Nova"/>
                <a:cs typeface="Proxima Nova"/>
                <a:sym typeface="Proxima Nova"/>
              </a:rPr>
              <a:t>Examples:</a:t>
            </a:r>
            <a:endParaRPr b="0" i="1" sz="2300" u="none" cap="none" strike="noStrike">
              <a:solidFill>
                <a:srgbClr val="B7B7B7"/>
              </a:solidFill>
              <a:latin typeface="Proxima Nova"/>
              <a:ea typeface="Proxima Nova"/>
              <a:cs typeface="Proxima Nova"/>
              <a:sym typeface="Proxima Nova"/>
            </a:endParaRPr>
          </a:p>
          <a:p>
            <a:pPr indent="-374650" lvl="0" marL="457200" marR="0" rtl="0" algn="l">
              <a:lnSpc>
                <a:spcPct val="115000"/>
              </a:lnSpc>
              <a:spcBef>
                <a:spcPts val="0"/>
              </a:spcBef>
              <a:spcAft>
                <a:spcPts val="0"/>
              </a:spcAft>
              <a:buClr>
                <a:srgbClr val="B7B7B7"/>
              </a:buClr>
              <a:buSzPts val="2300"/>
              <a:buFont typeface="Proxima Nova"/>
              <a:buChar char="-"/>
            </a:pPr>
            <a:r>
              <a:rPr b="0" i="1" lang="en" sz="2300" u="none" cap="none" strike="noStrike">
                <a:solidFill>
                  <a:srgbClr val="B7B7B7"/>
                </a:solidFill>
                <a:latin typeface="Proxima Nova"/>
                <a:ea typeface="Proxima Nova"/>
                <a:cs typeface="Proxima Nova"/>
                <a:sym typeface="Proxima Nova"/>
              </a:rPr>
              <a:t>What will we do if our CEO retires?</a:t>
            </a:r>
            <a:endParaRPr b="0" i="1" sz="2300" u="none" cap="none" strike="noStrike">
              <a:solidFill>
                <a:srgbClr val="B7B7B7"/>
              </a:solidFill>
              <a:latin typeface="Proxima Nova"/>
              <a:ea typeface="Proxima Nova"/>
              <a:cs typeface="Proxima Nova"/>
              <a:sym typeface="Proxima Nova"/>
            </a:endParaRPr>
          </a:p>
          <a:p>
            <a:pPr indent="-374650" lvl="0" marL="457200" marR="0" rtl="0" algn="l">
              <a:lnSpc>
                <a:spcPct val="115000"/>
              </a:lnSpc>
              <a:spcBef>
                <a:spcPts val="0"/>
              </a:spcBef>
              <a:spcAft>
                <a:spcPts val="0"/>
              </a:spcAft>
              <a:buClr>
                <a:srgbClr val="B7B7B7"/>
              </a:buClr>
              <a:buSzPts val="2300"/>
              <a:buFont typeface="Proxima Nova"/>
              <a:buChar char="-"/>
            </a:pPr>
            <a:r>
              <a:rPr b="0" i="1" lang="en" sz="2300" u="none" cap="none" strike="noStrike">
                <a:solidFill>
                  <a:srgbClr val="B7B7B7"/>
                </a:solidFill>
                <a:latin typeface="Proxima Nova"/>
                <a:ea typeface="Proxima Nova"/>
                <a:cs typeface="Proxima Nova"/>
                <a:sym typeface="Proxima Nova"/>
              </a:rPr>
              <a:t>Which organizations are we going to need to collaborate with to increase our impact?</a:t>
            </a:r>
            <a:br>
              <a:rPr b="0" i="1" lang="en" sz="2300" u="none" cap="none" strike="noStrike">
                <a:solidFill>
                  <a:srgbClr val="B7B7B7"/>
                </a:solidFill>
                <a:latin typeface="Proxima Nova"/>
                <a:ea typeface="Proxima Nova"/>
                <a:cs typeface="Proxima Nova"/>
                <a:sym typeface="Proxima Nova"/>
              </a:rPr>
            </a:br>
            <a:endParaRPr b="0"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rPr b="0" i="1" lang="en" sz="2300" u="none" cap="none" strike="noStrike">
                <a:solidFill>
                  <a:srgbClr val="B7B7B7"/>
                </a:solidFill>
                <a:latin typeface="Proxima Nova"/>
                <a:ea typeface="Proxima Nova"/>
                <a:cs typeface="Proxima Nova"/>
                <a:sym typeface="Proxima Nova"/>
              </a:rPr>
              <a:t>Fill in here</a:t>
            </a:r>
            <a:endParaRPr b="0"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00"/>
              <a:buFont typeface="Arial"/>
              <a:buNone/>
            </a:pPr>
            <a:r>
              <a:t/>
            </a:r>
            <a:endParaRPr b="1" i="1" sz="2300" u="none" cap="none" strike="noStrike">
              <a:solidFill>
                <a:srgbClr val="B7B7B7"/>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4800"/>
              <a:buFont typeface="Arial"/>
              <a:buNone/>
            </a:pPr>
            <a:r>
              <a:t/>
            </a:r>
            <a:endParaRPr b="0" i="1" sz="4800" u="none" cap="none" strike="noStrike">
              <a:solidFill>
                <a:srgbClr val="000000"/>
              </a:solidFill>
              <a:latin typeface="Lato"/>
              <a:ea typeface="Lato"/>
              <a:cs typeface="Lato"/>
              <a:sym typeface="Lato"/>
            </a:endParaRPr>
          </a:p>
        </p:txBody>
      </p:sp>
      <p:sp>
        <p:nvSpPr>
          <p:cNvPr id="814" name="Google Shape;814;p32"/>
          <p:cNvSpPr/>
          <p:nvPr/>
        </p:nvSpPr>
        <p:spPr>
          <a:xfrm>
            <a:off x="22914426" y="228400"/>
            <a:ext cx="919932" cy="1049986"/>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sp>
        <p:nvSpPr>
          <p:cNvPr id="819" name="Google Shape;819;p33"/>
          <p:cNvSpPr txBox="1"/>
          <p:nvPr/>
        </p:nvSpPr>
        <p:spPr>
          <a:xfrm>
            <a:off x="869175" y="304800"/>
            <a:ext cx="218337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212121"/>
                </a:solidFill>
                <a:latin typeface="Lora"/>
                <a:ea typeface="Lora"/>
                <a:cs typeface="Lora"/>
                <a:sym typeface="Lora"/>
              </a:rPr>
              <a:t>Strategy: Pillars and Objectives</a:t>
            </a:r>
            <a:endParaRPr b="0" i="0" sz="6000" u="none" cap="none" strike="noStrike">
              <a:solidFill>
                <a:srgbClr val="212121"/>
              </a:solidFill>
              <a:latin typeface="Lora"/>
              <a:ea typeface="Lora"/>
              <a:cs typeface="Lora"/>
              <a:sym typeface="Lora"/>
            </a:endParaRPr>
          </a:p>
        </p:txBody>
      </p:sp>
      <p:sp>
        <p:nvSpPr>
          <p:cNvPr id="820" name="Google Shape;820;p33"/>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1" name="Google Shape;821;p33"/>
          <p:cNvSpPr txBox="1"/>
          <p:nvPr/>
        </p:nvSpPr>
        <p:spPr>
          <a:xfrm>
            <a:off x="720775" y="1490550"/>
            <a:ext cx="23554200" cy="7716900"/>
          </a:xfrm>
          <a:prstGeom prst="rect">
            <a:avLst/>
          </a:prstGeom>
          <a:noFill/>
          <a:ln>
            <a:noFill/>
          </a:ln>
        </p:spPr>
        <p:txBody>
          <a:bodyPr anchorCtr="0" anchor="t" bIns="95975" lIns="243775" spcFirstLastPara="1" rIns="383900" wrap="square" tIns="121875">
            <a:noAutofit/>
          </a:bodyPr>
          <a:lstStyle/>
          <a:p>
            <a:pPr indent="0" lvl="0" marL="0" marR="0" rtl="0" algn="l">
              <a:lnSpc>
                <a:spcPct val="100000"/>
              </a:lnSpc>
              <a:spcBef>
                <a:spcPts val="0"/>
              </a:spcBef>
              <a:spcAft>
                <a:spcPts val="0"/>
              </a:spcAft>
              <a:buClr>
                <a:srgbClr val="000000"/>
              </a:buClr>
              <a:buSzPts val="2400"/>
              <a:buFont typeface="Arial"/>
              <a:buNone/>
            </a:pPr>
            <a:r>
              <a:rPr b="0" i="0" lang="en" sz="2400" u="none" cap="none" strike="noStrike">
                <a:solidFill>
                  <a:srgbClr val="000000"/>
                </a:solidFill>
                <a:highlight>
                  <a:srgbClr val="FFFFFF"/>
                </a:highlight>
                <a:latin typeface="Proxima Nova"/>
                <a:ea typeface="Proxima Nova"/>
                <a:cs typeface="Proxima Nova"/>
                <a:sym typeface="Proxima Nova"/>
              </a:rPr>
              <a:t>Before we move on, let’s get a couple important definitions straight:</a:t>
            </a:r>
            <a:endParaRPr b="0" i="0" sz="2400" u="none" cap="none" strike="noStrike">
              <a:solidFill>
                <a:srgbClr val="000000"/>
              </a:solidFill>
              <a:highlight>
                <a:srgbClr val="FFFFFF"/>
              </a:highlight>
              <a:latin typeface="Proxima Nova"/>
              <a:ea typeface="Proxima Nova"/>
              <a:cs typeface="Proxima Nova"/>
              <a:sym typeface="Proxima Nova"/>
            </a:endParaRPr>
          </a:p>
          <a:p>
            <a:pPr indent="0" lvl="0" marL="0" marR="0" rtl="0" algn="l">
              <a:lnSpc>
                <a:spcPct val="100000"/>
              </a:lnSpc>
              <a:spcBef>
                <a:spcPts val="2000"/>
              </a:spcBef>
              <a:spcAft>
                <a:spcPts val="0"/>
              </a:spcAft>
              <a:buClr>
                <a:srgbClr val="000000"/>
              </a:buClr>
              <a:buSzPts val="3300"/>
              <a:buFont typeface="Arial"/>
              <a:buNone/>
            </a:pPr>
            <a:r>
              <a:rPr b="0" i="0" lang="en" sz="3300" u="sng" cap="none" strike="noStrike">
                <a:solidFill>
                  <a:srgbClr val="58676F"/>
                </a:solidFill>
                <a:latin typeface="Josefin Sans"/>
                <a:ea typeface="Josefin Sans"/>
                <a:cs typeface="Josefin Sans"/>
                <a:sym typeface="Josefin Sans"/>
              </a:rPr>
              <a:t>Pillars</a:t>
            </a:r>
            <a:r>
              <a:rPr b="0" i="0" lang="en" sz="3300" u="none" cap="none" strike="noStrike">
                <a:solidFill>
                  <a:srgbClr val="58676F"/>
                </a:solidFill>
                <a:latin typeface="Josefin Sans"/>
                <a:ea typeface="Josefin Sans"/>
                <a:cs typeface="Josefin Sans"/>
                <a:sym typeface="Josefin Sans"/>
              </a:rPr>
              <a:t> are the big picture themes around which a nonprofit’s strategic plan is centered. </a:t>
            </a:r>
            <a:br>
              <a:rPr b="0" i="0" lang="en" sz="2400" u="none" cap="none" strike="noStrike">
                <a:solidFill>
                  <a:srgbClr val="000000"/>
                </a:solidFill>
                <a:latin typeface="Josefin Sans"/>
                <a:ea typeface="Josefin Sans"/>
                <a:cs typeface="Josefin Sans"/>
                <a:sym typeface="Josefin Sans"/>
              </a:rPr>
            </a:br>
            <a:br>
              <a:rPr b="0" i="0" lang="en" sz="2400" u="none" cap="none" strike="noStrike">
                <a:solidFill>
                  <a:srgbClr val="000000"/>
                </a:solidFill>
                <a:highlight>
                  <a:srgbClr val="FFF2CC"/>
                </a:highlight>
                <a:latin typeface="Josefin Sans"/>
                <a:ea typeface="Josefin Sans"/>
                <a:cs typeface="Josefin Sans"/>
                <a:sym typeface="Josefin Sans"/>
              </a:rPr>
            </a:br>
            <a:r>
              <a:rPr b="0" i="0" lang="en" sz="2400" u="none" cap="none" strike="noStrike">
                <a:solidFill>
                  <a:srgbClr val="161616"/>
                </a:solidFill>
                <a:latin typeface="Proxima Nova"/>
                <a:ea typeface="Proxima Nova"/>
                <a:cs typeface="Proxima Nova"/>
                <a:sym typeface="Proxima Nova"/>
              </a:rPr>
              <a:t>They are the key things your organization focus on during the duration of its plan, usually 3-5 years. They represent </a:t>
            </a:r>
            <a:r>
              <a:rPr b="0" i="0" lang="en" sz="2400" u="sng" cap="none" strike="noStrike">
                <a:solidFill>
                  <a:srgbClr val="161616"/>
                </a:solidFill>
                <a:latin typeface="Proxima Nova"/>
                <a:ea typeface="Proxima Nova"/>
                <a:cs typeface="Proxima Nova"/>
                <a:sym typeface="Proxima Nova"/>
              </a:rPr>
              <a:t>net new </a:t>
            </a:r>
            <a:r>
              <a:rPr b="0" i="0" lang="en" sz="2400" u="none" cap="none" strike="noStrike">
                <a:solidFill>
                  <a:srgbClr val="161616"/>
                </a:solidFill>
                <a:latin typeface="Proxima Nova"/>
                <a:ea typeface="Proxima Nova"/>
                <a:cs typeface="Proxima Nova"/>
                <a:sym typeface="Proxima Nova"/>
              </a:rPr>
              <a:t>initiatives or areas of focus, not things you do in the regular course of running your organization, like maintaining existing programs or executing on existing events  You should have 3-5 pillars in your strategic plan. Any more than that and you’ll end up overwhelmed and unfocused.</a:t>
            </a:r>
            <a:endParaRPr b="0" i="0" sz="2400" u="none" cap="none" strike="noStrike">
              <a:solidFill>
                <a:srgbClr val="161616"/>
              </a:solidFill>
              <a:latin typeface="Proxima Nova"/>
              <a:ea typeface="Proxima Nova"/>
              <a:cs typeface="Proxima Nova"/>
              <a:sym typeface="Proxima Nova"/>
            </a:endParaRPr>
          </a:p>
          <a:p>
            <a:pPr indent="0" lvl="0" marL="0" marR="0" rtl="0" algn="l">
              <a:lnSpc>
                <a:spcPct val="100000"/>
              </a:lnSpc>
              <a:spcBef>
                <a:spcPts val="1600"/>
              </a:spcBef>
              <a:spcAft>
                <a:spcPts val="0"/>
              </a:spcAft>
              <a:buClr>
                <a:srgbClr val="000000"/>
              </a:buClr>
              <a:buSzPts val="2400"/>
              <a:buFont typeface="Arial"/>
              <a:buNone/>
            </a:pPr>
            <a:r>
              <a:rPr b="0" i="0" lang="en" sz="2400" u="none" cap="none" strike="noStrike">
                <a:solidFill>
                  <a:srgbClr val="161616"/>
                </a:solidFill>
                <a:highlight>
                  <a:srgbClr val="FFFFFF"/>
                </a:highlight>
                <a:latin typeface="Proxima Nova"/>
                <a:ea typeface="Proxima Nova"/>
                <a:cs typeface="Proxima Nova"/>
                <a:sym typeface="Proxima Nova"/>
              </a:rPr>
              <a:t>Pillars are expressed in broad, thematic terms. Here are a few examples from real strategic plans we’ve worked on:</a:t>
            </a:r>
            <a:endParaRPr b="0" i="0"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160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Enhance operational excellence</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Strengthen parent/family programming</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Elevate our brand and thought leadership nationally</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Scale up our proven program to serve more youth, families and communities</a:t>
            </a:r>
            <a:endParaRPr b="0" i="1" sz="2400" u="none" cap="none" strike="noStrike">
              <a:solidFill>
                <a:srgbClr val="161616"/>
              </a:solidFill>
              <a:highlight>
                <a:srgbClr val="FFFFFF"/>
              </a:highlight>
              <a:latin typeface="Proxima Nova"/>
              <a:ea typeface="Proxima Nova"/>
              <a:cs typeface="Proxima Nova"/>
              <a:sym typeface="Proxima Nova"/>
            </a:endParaRPr>
          </a:p>
          <a:p>
            <a:pPr indent="0" lvl="0" marL="0" marR="0" rtl="0" algn="l">
              <a:lnSpc>
                <a:spcPct val="100000"/>
              </a:lnSpc>
              <a:spcBef>
                <a:spcPts val="2000"/>
              </a:spcBef>
              <a:spcAft>
                <a:spcPts val="0"/>
              </a:spcAft>
              <a:buClr>
                <a:srgbClr val="000000"/>
              </a:buClr>
              <a:buSzPts val="3300"/>
              <a:buFont typeface="Arial"/>
              <a:buNone/>
            </a:pPr>
            <a:r>
              <a:rPr b="0" i="0" lang="en" sz="3300" u="sng" cap="none" strike="noStrike">
                <a:solidFill>
                  <a:srgbClr val="58676F"/>
                </a:solidFill>
                <a:latin typeface="Josefin Sans"/>
                <a:ea typeface="Josefin Sans"/>
                <a:cs typeface="Josefin Sans"/>
                <a:sym typeface="Josefin Sans"/>
              </a:rPr>
              <a:t>Objectives</a:t>
            </a:r>
            <a:r>
              <a:rPr b="0" i="0" lang="en" sz="3300" u="none" cap="none" strike="noStrike">
                <a:solidFill>
                  <a:srgbClr val="58676F"/>
                </a:solidFill>
                <a:latin typeface="Josefin Sans"/>
                <a:ea typeface="Josefin Sans"/>
                <a:cs typeface="Josefin Sans"/>
                <a:sym typeface="Josefin Sans"/>
              </a:rPr>
              <a:t> are specific descriptions of the most important things you need to accomplish under each pillar, over the timeframe you are planning for.</a:t>
            </a:r>
            <a:endParaRPr b="0" i="0" sz="33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1600"/>
              </a:spcBef>
              <a:spcAft>
                <a:spcPts val="0"/>
              </a:spcAft>
              <a:buClr>
                <a:srgbClr val="000000"/>
              </a:buClr>
              <a:buSzPts val="2400"/>
              <a:buFont typeface="Arial"/>
              <a:buNone/>
            </a:pPr>
            <a:r>
              <a:rPr b="0" i="0" lang="en" sz="2400" u="none" cap="none" strike="noStrike">
                <a:solidFill>
                  <a:srgbClr val="161616"/>
                </a:solidFill>
                <a:highlight>
                  <a:srgbClr val="FFFFFF"/>
                </a:highlight>
                <a:latin typeface="Proxima Nova"/>
                <a:ea typeface="Proxima Nova"/>
                <a:cs typeface="Proxima Nova"/>
                <a:sym typeface="Proxima Nova"/>
              </a:rPr>
              <a:t>Under each pillar, you should have no more than 3-4 objectives. Objectives should be qualitative and time-bound. Here is an example set of objectives. </a:t>
            </a:r>
            <a:endParaRPr b="0" i="0"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160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Pillar: Enhance operational excellence</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1" marL="914400" marR="0" rtl="0" algn="l">
              <a:lnSpc>
                <a:spcPct val="115000"/>
              </a:lnSpc>
              <a:spcBef>
                <a:spcPts val="0"/>
              </a:spcBef>
              <a:spcAft>
                <a:spcPts val="0"/>
              </a:spcAft>
              <a:buClr>
                <a:srgbClr val="161616"/>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Objective: Embed a DEI positive culture</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Pillar: Strengthen financial position</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1" marL="914400" marR="0" rtl="0" algn="l">
              <a:lnSpc>
                <a:spcPct val="115000"/>
              </a:lnSpc>
              <a:spcBef>
                <a:spcPts val="0"/>
              </a:spcBef>
              <a:spcAft>
                <a:spcPts val="0"/>
              </a:spcAft>
              <a:buClr>
                <a:srgbClr val="161616"/>
              </a:buClr>
              <a:buSzPts val="2400"/>
              <a:buFont typeface="Proxima Nova"/>
              <a:buChar char="○"/>
            </a:pPr>
            <a:r>
              <a:rPr b="0" i="1" lang="en" sz="2400" u="none" cap="none" strike="noStrike">
                <a:solidFill>
                  <a:srgbClr val="000000"/>
                </a:solidFill>
                <a:latin typeface="Proxima Nova"/>
                <a:ea typeface="Proxima Nova"/>
                <a:cs typeface="Proxima Nova"/>
                <a:sym typeface="Proxima Nova"/>
              </a:rPr>
              <a:t>Objective: Diversify revenue streams</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Pillar: Elevate our brand and thought leadership </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1" marL="914400" marR="0" rtl="0" algn="l">
              <a:lnSpc>
                <a:spcPct val="115000"/>
              </a:lnSpc>
              <a:spcBef>
                <a:spcPts val="0"/>
              </a:spcBef>
              <a:spcAft>
                <a:spcPts val="0"/>
              </a:spcAft>
              <a:buClr>
                <a:srgbClr val="161616"/>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Objective: Increase and amplify global recognition</a:t>
            </a:r>
            <a:endParaRPr b="0" i="1" sz="2400" u="none" cap="none" strike="noStrike">
              <a:solidFill>
                <a:srgbClr val="161616"/>
              </a:solidFill>
              <a:highlight>
                <a:srgbClr val="FFFFFF"/>
              </a:highlight>
              <a:latin typeface="Proxima Nova"/>
              <a:ea typeface="Proxima Nova"/>
              <a:cs typeface="Proxima Nova"/>
              <a:sym typeface="Proxima Nova"/>
            </a:endParaRPr>
          </a:p>
          <a:p>
            <a:pPr indent="-381000" lvl="0" marL="457200" marR="0" rtl="0" algn="l">
              <a:lnSpc>
                <a:spcPct val="115000"/>
              </a:lnSpc>
              <a:spcBef>
                <a:spcPts val="0"/>
              </a:spcBef>
              <a:spcAft>
                <a:spcPts val="0"/>
              </a:spcAft>
              <a:buClr>
                <a:srgbClr val="58676F"/>
              </a:buClr>
              <a:buSzPts val="2400"/>
              <a:buFont typeface="Proxima Nova"/>
              <a:buChar char="●"/>
            </a:pPr>
            <a:r>
              <a:rPr b="0" i="1" lang="en" sz="2400" u="none" cap="none" strike="noStrike">
                <a:solidFill>
                  <a:srgbClr val="161616"/>
                </a:solidFill>
                <a:highlight>
                  <a:srgbClr val="FFFFFF"/>
                </a:highlight>
                <a:latin typeface="Proxima Nova"/>
                <a:ea typeface="Proxima Nova"/>
                <a:cs typeface="Proxima Nova"/>
                <a:sym typeface="Proxima Nova"/>
              </a:rPr>
              <a:t>Pillar: Scale up our proven program to serve more youth</a:t>
            </a:r>
            <a:endParaRPr b="0" i="1" sz="2400" u="none" cap="none" strike="noStrike">
              <a:solidFill>
                <a:srgbClr val="000000"/>
              </a:solidFill>
              <a:latin typeface="Proxima Nova"/>
              <a:ea typeface="Proxima Nova"/>
              <a:cs typeface="Proxima Nova"/>
              <a:sym typeface="Proxima Nova"/>
            </a:endParaRPr>
          </a:p>
          <a:p>
            <a:pPr indent="-381000" lvl="1" marL="914400" marR="0" rtl="0" algn="l">
              <a:lnSpc>
                <a:spcPct val="115000"/>
              </a:lnSpc>
              <a:spcBef>
                <a:spcPts val="0"/>
              </a:spcBef>
              <a:spcAft>
                <a:spcPts val="0"/>
              </a:spcAft>
              <a:buClr>
                <a:srgbClr val="000000"/>
              </a:buClr>
              <a:buSzPts val="2400"/>
              <a:buFont typeface="Proxima Nova"/>
              <a:buChar char="○"/>
            </a:pPr>
            <a:r>
              <a:rPr b="0" i="1" lang="en" sz="2400" u="none" cap="none" strike="noStrike">
                <a:solidFill>
                  <a:srgbClr val="000000"/>
                </a:solidFill>
                <a:latin typeface="Proxima Nova"/>
                <a:ea typeface="Proxima Nova"/>
                <a:cs typeface="Proxima Nova"/>
                <a:sym typeface="Proxima Nova"/>
              </a:rPr>
              <a:t>Objective: Expand geographic footprint to reach more youth</a:t>
            </a:r>
            <a:endParaRPr b="0" i="1" sz="2400" u="none" cap="none" strike="noStrike">
              <a:solidFill>
                <a:srgbClr val="161616"/>
              </a:solidFill>
              <a:highlight>
                <a:srgbClr val="FFFFFF"/>
              </a:highlight>
              <a:latin typeface="Proxima Nova"/>
              <a:ea typeface="Proxima Nova"/>
              <a:cs typeface="Proxima Nova"/>
              <a:sym typeface="Proxima Nova"/>
            </a:endParaRPr>
          </a:p>
          <a:p>
            <a:pPr indent="0" lvl="0" marL="0" marR="0" rtl="0" algn="l">
              <a:lnSpc>
                <a:spcPct val="100000"/>
              </a:lnSpc>
              <a:spcBef>
                <a:spcPts val="1600"/>
              </a:spcBef>
              <a:spcAft>
                <a:spcPts val="1600"/>
              </a:spcAft>
              <a:buClr>
                <a:srgbClr val="000000"/>
              </a:buClr>
              <a:buSzPts val="2400"/>
              <a:buFont typeface="Arial"/>
              <a:buNone/>
            </a:pPr>
            <a:r>
              <a:rPr b="0" i="0" lang="en" sz="2400" u="none" cap="none" strike="noStrike">
                <a:solidFill>
                  <a:srgbClr val="161616"/>
                </a:solidFill>
                <a:highlight>
                  <a:srgbClr val="FFFFFF"/>
                </a:highlight>
                <a:latin typeface="Proxima Nova"/>
                <a:ea typeface="Proxima Nova"/>
                <a:cs typeface="Proxima Nova"/>
                <a:sym typeface="Proxima Nova"/>
              </a:rPr>
              <a:t>Now, let’s walk through how to establish pillars and objectives for </a:t>
            </a:r>
            <a:r>
              <a:rPr b="0" i="1" lang="en" sz="2400" u="none" cap="none" strike="noStrike">
                <a:solidFill>
                  <a:srgbClr val="161616"/>
                </a:solidFill>
                <a:highlight>
                  <a:srgbClr val="FFFFFF"/>
                </a:highlight>
                <a:latin typeface="Proxima Nova"/>
                <a:ea typeface="Proxima Nova"/>
                <a:cs typeface="Proxima Nova"/>
                <a:sym typeface="Proxima Nova"/>
              </a:rPr>
              <a:t>your</a:t>
            </a:r>
            <a:r>
              <a:rPr b="0" i="0" lang="en" sz="2400" u="none" cap="none" strike="noStrike">
                <a:solidFill>
                  <a:srgbClr val="161616"/>
                </a:solidFill>
                <a:highlight>
                  <a:srgbClr val="FFFFFF"/>
                </a:highlight>
                <a:latin typeface="Proxima Nova"/>
                <a:ea typeface="Proxima Nova"/>
                <a:cs typeface="Proxima Nova"/>
                <a:sym typeface="Proxima Nova"/>
              </a:rPr>
              <a:t> strategic plan. If you need more guidance, </a:t>
            </a:r>
            <a:r>
              <a:rPr b="0" i="0" lang="en" sz="2400" u="sng" cap="none" strike="noStrike">
                <a:solidFill>
                  <a:srgbClr val="005EA7"/>
                </a:solidFill>
                <a:highlight>
                  <a:srgbClr val="FFFFFF"/>
                </a:highlight>
                <a:latin typeface="Proxima Nova"/>
                <a:ea typeface="Proxima Nova"/>
                <a:cs typeface="Proxima Nova"/>
                <a:sym typeface="Proxima Nova"/>
                <a:hlinkClick r:id="rId3">
                  <a:extLst>
                    <a:ext uri="{A12FA001-AC4F-418D-AE19-62706E023703}">
                      <ahyp:hlinkClr val="tx"/>
                    </a:ext>
                  </a:extLst>
                </a:hlinkClick>
              </a:rPr>
              <a:t>this resource on pillars and OKRs</a:t>
            </a:r>
            <a:r>
              <a:rPr b="0" i="0" lang="en" sz="2400" u="none" cap="none" strike="noStrike">
                <a:solidFill>
                  <a:srgbClr val="161616"/>
                </a:solidFill>
                <a:highlight>
                  <a:srgbClr val="FFFFFF"/>
                </a:highlight>
                <a:latin typeface="Proxima Nova"/>
                <a:ea typeface="Proxima Nova"/>
                <a:cs typeface="Proxima Nova"/>
                <a:sym typeface="Proxima Nova"/>
              </a:rPr>
              <a:t> can help.</a:t>
            </a:r>
            <a:endParaRPr b="0" i="0" sz="2400" u="none" cap="none" strike="noStrike">
              <a:solidFill>
                <a:srgbClr val="000000"/>
              </a:solidFill>
              <a:highlight>
                <a:srgbClr val="FFFFFF"/>
              </a:highlight>
              <a:latin typeface="Proxima Nova"/>
              <a:ea typeface="Proxima Nova"/>
              <a:cs typeface="Proxima Nova"/>
              <a:sym typeface="Proxima Nova"/>
            </a:endParaRPr>
          </a:p>
        </p:txBody>
      </p:sp>
      <p:sp>
        <p:nvSpPr>
          <p:cNvPr id="822" name="Google Shape;822;p3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23" name="Google Shape;823;p33"/>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sp>
        <p:nvSpPr>
          <p:cNvPr id="828" name="Google Shape;828;p34"/>
          <p:cNvSpPr/>
          <p:nvPr/>
        </p:nvSpPr>
        <p:spPr>
          <a:xfrm>
            <a:off x="102307" y="12206200"/>
            <a:ext cx="4246800" cy="1527300"/>
          </a:xfrm>
          <a:prstGeom prst="rect">
            <a:avLst/>
          </a:prstGeom>
          <a:solidFill>
            <a:schemeClr val="lt1"/>
          </a:solidFill>
          <a:ln>
            <a:noFill/>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9" name="Google Shape;829;p34"/>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830" name="Google Shape;830;p34"/>
          <p:cNvSpPr txBox="1"/>
          <p:nvPr>
            <p:ph type="title"/>
          </p:nvPr>
        </p:nvSpPr>
        <p:spPr>
          <a:xfrm>
            <a:off x="830984" y="-126867"/>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sz="6000"/>
              <a:t>Strategy Exercise 3: Potential Pillar Identification</a:t>
            </a:r>
            <a:endParaRPr sz="6000"/>
          </a:p>
        </p:txBody>
      </p:sp>
      <p:sp>
        <p:nvSpPr>
          <p:cNvPr id="831" name="Google Shape;831;p34"/>
          <p:cNvSpPr txBox="1"/>
          <p:nvPr>
            <p:ph idx="1" type="subTitle"/>
          </p:nvPr>
        </p:nvSpPr>
        <p:spPr>
          <a:xfrm>
            <a:off x="893900" y="998000"/>
            <a:ext cx="21918300" cy="1157700"/>
          </a:xfrm>
          <a:prstGeom prst="rect">
            <a:avLst/>
          </a:prstGeom>
          <a:noFill/>
          <a:ln>
            <a:noFill/>
          </a:ln>
        </p:spPr>
        <p:txBody>
          <a:bodyPr anchorCtr="0" anchor="t" bIns="243750" lIns="243750" spcFirstLastPara="1" rIns="243750" wrap="square" tIns="243750">
            <a:noAutofit/>
          </a:bodyPr>
          <a:lstStyle/>
          <a:p>
            <a:pPr indent="0" lvl="0" marL="0" rtl="0" algn="l">
              <a:lnSpc>
                <a:spcPct val="115000"/>
              </a:lnSpc>
              <a:spcBef>
                <a:spcPts val="0"/>
              </a:spcBef>
              <a:spcAft>
                <a:spcPts val="0"/>
              </a:spcAft>
              <a:buSzPts val="4300"/>
              <a:buNone/>
            </a:pPr>
            <a:r>
              <a:rPr b="1" lang="en">
                <a:latin typeface="Proxima Nova"/>
                <a:ea typeface="Proxima Nova"/>
                <a:cs typeface="Proxima Nova"/>
                <a:sym typeface="Proxima Nova"/>
              </a:rPr>
              <a:t>What are the potential pillars that emerged out of your brainstorm?</a:t>
            </a:r>
            <a:br>
              <a:rPr b="1" lang="en">
                <a:latin typeface="Proxima Nova"/>
                <a:ea typeface="Proxima Nova"/>
                <a:cs typeface="Proxima Nova"/>
                <a:sym typeface="Proxima Nova"/>
              </a:rPr>
            </a:br>
            <a:endParaRPr sz="2700">
              <a:solidFill>
                <a:schemeClr val="dk1"/>
              </a:solidFill>
              <a:latin typeface="Proxima Nova"/>
              <a:ea typeface="Proxima Nova"/>
              <a:cs typeface="Proxima Nova"/>
              <a:sym typeface="Proxima Nova"/>
            </a:endParaRPr>
          </a:p>
          <a:p>
            <a:pPr indent="0" lvl="0" marL="0" rtl="0" algn="l">
              <a:lnSpc>
                <a:spcPct val="115000"/>
              </a:lnSpc>
              <a:spcBef>
                <a:spcPts val="4300"/>
              </a:spcBef>
              <a:spcAft>
                <a:spcPts val="4300"/>
              </a:spcAft>
              <a:buSzPts val="4300"/>
              <a:buNone/>
            </a:pPr>
            <a:r>
              <a:t/>
            </a:r>
            <a:endParaRPr b="1" sz="3200">
              <a:latin typeface="Proxima Nova"/>
              <a:ea typeface="Proxima Nova"/>
              <a:cs typeface="Proxima Nova"/>
              <a:sym typeface="Proxima Nova"/>
            </a:endParaRPr>
          </a:p>
        </p:txBody>
      </p:sp>
      <p:sp>
        <p:nvSpPr>
          <p:cNvPr id="832" name="Google Shape;832;p34"/>
          <p:cNvSpPr/>
          <p:nvPr/>
        </p:nvSpPr>
        <p:spPr>
          <a:xfrm>
            <a:off x="6926929" y="2486725"/>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2:</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rPr lang="en" sz="2700">
                <a:latin typeface="Proxima Nova"/>
                <a:ea typeface="Proxima Nova"/>
                <a:cs typeface="Proxima Nova"/>
                <a:sym typeface="Proxima Nova"/>
              </a:rPr>
              <a:t>Fundraising</a:t>
            </a:r>
            <a:endParaRPr sz="2700">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33" name="Google Shape;833;p34"/>
          <p:cNvSpPr/>
          <p:nvPr/>
        </p:nvSpPr>
        <p:spPr>
          <a:xfrm>
            <a:off x="12035179" y="2486725"/>
            <a:ext cx="46935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3:</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34" name="Google Shape;834;p34"/>
          <p:cNvSpPr/>
          <p:nvPr/>
        </p:nvSpPr>
        <p:spPr>
          <a:xfrm>
            <a:off x="1818678" y="5813075"/>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4:</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35" name="Google Shape;835;p34"/>
          <p:cNvSpPr/>
          <p:nvPr/>
        </p:nvSpPr>
        <p:spPr>
          <a:xfrm>
            <a:off x="12035175" y="5813075"/>
            <a:ext cx="46935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6:</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36" name="Google Shape;836;p34"/>
          <p:cNvSpPr/>
          <p:nvPr/>
        </p:nvSpPr>
        <p:spPr>
          <a:xfrm>
            <a:off x="6926929" y="9139400"/>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What did we miss?</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p:txBody>
      </p:sp>
      <p:sp>
        <p:nvSpPr>
          <p:cNvPr id="837" name="Google Shape;837;p34"/>
          <p:cNvSpPr/>
          <p:nvPr/>
        </p:nvSpPr>
        <p:spPr>
          <a:xfrm>
            <a:off x="22621098" y="2284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8" name="Google Shape;838;p34"/>
          <p:cNvSpPr/>
          <p:nvPr/>
        </p:nvSpPr>
        <p:spPr>
          <a:xfrm>
            <a:off x="12032325" y="9139400"/>
            <a:ext cx="46935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What did we miss?</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p:txBody>
      </p:sp>
      <p:sp>
        <p:nvSpPr>
          <p:cNvPr id="839" name="Google Shape;839;p34"/>
          <p:cNvSpPr txBox="1"/>
          <p:nvPr/>
        </p:nvSpPr>
        <p:spPr>
          <a:xfrm>
            <a:off x="18724625" y="2145200"/>
            <a:ext cx="4303500" cy="1056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chemeClr val="accent3"/>
                </a:solidFill>
                <a:latin typeface="Josefin Sans"/>
                <a:ea typeface="Josefin Sans"/>
                <a:cs typeface="Josefin Sans"/>
                <a:sym typeface="Josefin Sans"/>
              </a:rPr>
              <a:t>To fill in this page:</a:t>
            </a:r>
            <a:endParaRPr b="1" i="0" sz="2800" u="none" cap="none" strike="noStrike">
              <a:solidFill>
                <a:srgbClr val="58676F"/>
              </a:solidFill>
              <a:latin typeface="Josefin Sans"/>
              <a:ea typeface="Josefin Sans"/>
              <a:cs typeface="Josefin Sans"/>
              <a:sym typeface="Josefin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Revisit your strategic questions brainstorm. </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Organize questions into thematic categories.</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Use the thematic categories to begin brainstorming potential pillars. You may end up with more than 7. This exercise can work independently (when done by your CEO or similar) or with your entire strategic planning group.</a:t>
            </a:r>
            <a:endParaRPr b="0" i="0" sz="2000" u="none" cap="none" strike="noStrike">
              <a:solidFill>
                <a:srgbClr val="000000"/>
              </a:solidFill>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Proxima Nova"/>
              <a:ea typeface="Proxima Nova"/>
              <a:cs typeface="Proxima Nova"/>
              <a:sym typeface="Proxima Nova"/>
            </a:endParaRPr>
          </a:p>
        </p:txBody>
      </p:sp>
      <p:sp>
        <p:nvSpPr>
          <p:cNvPr id="840" name="Google Shape;840;p34"/>
          <p:cNvSpPr/>
          <p:nvPr/>
        </p:nvSpPr>
        <p:spPr>
          <a:xfrm>
            <a:off x="1821529" y="2486725"/>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1:</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rPr lang="en" sz="2700">
                <a:latin typeface="Proxima Nova"/>
                <a:ea typeface="Proxima Nova"/>
                <a:cs typeface="Proxima Nova"/>
                <a:sym typeface="Proxima Nova"/>
              </a:rPr>
              <a:t>Education</a:t>
            </a:r>
            <a:endParaRPr sz="2700">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41" name="Google Shape;841;p34"/>
          <p:cNvSpPr/>
          <p:nvPr/>
        </p:nvSpPr>
        <p:spPr>
          <a:xfrm>
            <a:off x="6924078" y="5813075"/>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5:</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
        <p:nvSpPr>
          <p:cNvPr id="842" name="Google Shape;842;p34"/>
          <p:cNvSpPr/>
          <p:nvPr/>
        </p:nvSpPr>
        <p:spPr>
          <a:xfrm>
            <a:off x="1818678" y="9165875"/>
            <a:ext cx="4772700" cy="3198300"/>
          </a:xfrm>
          <a:prstGeom prst="rect">
            <a:avLst/>
          </a:prstGeom>
          <a:noFill/>
          <a:ln cap="flat" cmpd="sng" w="9525">
            <a:solidFill>
              <a:schemeClr val="dk2"/>
            </a:solidFill>
            <a:prstDash val="solid"/>
            <a:round/>
            <a:headEnd len="sm" w="sm" type="none"/>
            <a:tailEnd len="sm" w="sm" type="none"/>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2700"/>
              <a:buFont typeface="Arial"/>
              <a:buNone/>
            </a:pPr>
            <a:r>
              <a:rPr b="0" i="0" lang="en" sz="2700" u="none" cap="none" strike="noStrike">
                <a:solidFill>
                  <a:srgbClr val="000000"/>
                </a:solidFill>
                <a:latin typeface="Proxima Nova"/>
                <a:ea typeface="Proxima Nova"/>
                <a:cs typeface="Proxima Nova"/>
                <a:sym typeface="Proxima Nova"/>
              </a:rPr>
              <a:t>Proposed Pillar 7:</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700"/>
              <a:buFont typeface="Arial"/>
              <a:buNone/>
            </a:pPr>
            <a:r>
              <a:t/>
            </a:r>
            <a:endParaRPr b="0" i="0" sz="27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6" name="Shape 846"/>
        <p:cNvGrpSpPr/>
        <p:nvPr/>
      </p:nvGrpSpPr>
      <p:grpSpPr>
        <a:xfrm>
          <a:off x="0" y="0"/>
          <a:ext cx="0" cy="0"/>
          <a:chOff x="0" y="0"/>
          <a:chExt cx="0" cy="0"/>
        </a:xfrm>
      </p:grpSpPr>
      <p:sp>
        <p:nvSpPr>
          <p:cNvPr id="847" name="Google Shape;847;p35"/>
          <p:cNvSpPr txBox="1"/>
          <p:nvPr/>
        </p:nvSpPr>
        <p:spPr>
          <a:xfrm>
            <a:off x="19943825" y="1535600"/>
            <a:ext cx="4303500" cy="10569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this page:</a:t>
            </a:r>
            <a:endParaRPr b="1" i="0" sz="2400" u="none" cap="none" strike="noStrike">
              <a:solidFill>
                <a:srgbClr val="58676F"/>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Write all the potential pillars from page 32 on “stickies” like the ones here in grey. Feel free to add more stickies.</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With your strategic planning committee, have a constructive discussion about where each potential pillar should fall on the Eisenhower Matrix on the left, based on how heavy of a lift the pillar would be (how much work it would take) and how impactful the pillar would be (how much it would contribute to advancing your mission and strategic plan). Then, place each sticky on the matrix. If you’re together in person, use a whiteboard and physical sticky notes. </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00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The 3-4 stickies that are highest up and furthest to the right in the green box should become your strategic plan pillars. Write them on the next page). </a:t>
            </a:r>
            <a:endParaRPr b="0" i="0" sz="2000" u="none" cap="none" strike="noStrike">
              <a:solidFill>
                <a:srgbClr val="000000"/>
              </a:solidFill>
              <a:latin typeface="Proxima Nova"/>
              <a:ea typeface="Proxima Nova"/>
              <a:cs typeface="Proxima Nova"/>
              <a:sym typeface="Proxima Nova"/>
            </a:endParaRPr>
          </a:p>
        </p:txBody>
      </p:sp>
      <p:sp>
        <p:nvSpPr>
          <p:cNvPr id="848" name="Google Shape;848;p3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49" name="Google Shape;849;p35"/>
          <p:cNvSpPr/>
          <p:nvPr/>
        </p:nvSpPr>
        <p:spPr>
          <a:xfrm>
            <a:off x="22621098" y="-2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aphicFrame>
        <p:nvGraphicFramePr>
          <p:cNvPr id="850" name="Google Shape;850;p35"/>
          <p:cNvGraphicFramePr/>
          <p:nvPr/>
        </p:nvGraphicFramePr>
        <p:xfrm>
          <a:off x="920550" y="3440575"/>
          <a:ext cx="3000000" cy="3000000"/>
        </p:xfrm>
        <a:graphic>
          <a:graphicData uri="http://schemas.openxmlformats.org/drawingml/2006/table">
            <a:tbl>
              <a:tblPr>
                <a:noFill/>
                <a:tableStyleId>{3BB650CA-D8FE-448F-BFEA-7A763C109FA9}</a:tableStyleId>
              </a:tblPr>
              <a:tblGrid>
                <a:gridCol w="6041325"/>
                <a:gridCol w="6041325"/>
              </a:tblGrid>
              <a:tr h="4082275">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latin typeface="Proxima Nova"/>
                          <a:ea typeface="Proxima Nova"/>
                          <a:cs typeface="Proxima Nova"/>
                          <a:sym typeface="Proxima Nova"/>
                        </a:rPr>
                        <a:t>High Impact/Lighter Lift</a:t>
                      </a:r>
                      <a:endParaRPr b="1" sz="2200" u="none" cap="none" strike="noStrike">
                        <a:latin typeface="Proxima Nova"/>
                        <a:ea typeface="Proxima Nova"/>
                        <a:cs typeface="Proxima Nova"/>
                        <a:sym typeface="Proxima Nova"/>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FF2C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latin typeface="Proxima Nova"/>
                          <a:ea typeface="Proxima Nova"/>
                          <a:cs typeface="Proxima Nova"/>
                          <a:sym typeface="Proxima Nova"/>
                        </a:rPr>
                        <a:t>High Impact/Heavier Lift</a:t>
                      </a:r>
                      <a:endParaRPr b="1" sz="2200" u="none" cap="none" strike="noStrike">
                        <a:latin typeface="Proxima Nova"/>
                        <a:ea typeface="Proxima Nova"/>
                        <a:cs typeface="Proxima Nova"/>
                        <a:sym typeface="Proxima Nova"/>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B6D7A8"/>
                    </a:solidFill>
                  </a:tcPr>
                </a:tc>
              </a:tr>
              <a:tr h="4082275">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latin typeface="Proxima Nova"/>
                          <a:ea typeface="Proxima Nova"/>
                          <a:cs typeface="Proxima Nova"/>
                          <a:sym typeface="Proxima Nova"/>
                        </a:rPr>
                        <a:t> Low Impact/Lighter Lift</a:t>
                      </a:r>
                      <a:endParaRPr b="1" sz="2200" u="none" cap="none" strike="noStrike">
                        <a:latin typeface="Proxima Nova"/>
                        <a:ea typeface="Proxima Nova"/>
                        <a:cs typeface="Proxima Nova"/>
                        <a:sym typeface="Proxima Nova"/>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4CCCC"/>
                    </a:solidFill>
                  </a:tcPr>
                </a:tc>
                <a:tc>
                  <a:txBody>
                    <a:bodyPr/>
                    <a:lstStyle/>
                    <a:p>
                      <a:pPr indent="0" lvl="0" marL="0" marR="0" rtl="0" algn="l">
                        <a:lnSpc>
                          <a:spcPct val="100000"/>
                        </a:lnSpc>
                        <a:spcBef>
                          <a:spcPts val="0"/>
                        </a:spcBef>
                        <a:spcAft>
                          <a:spcPts val="0"/>
                        </a:spcAft>
                        <a:buClr>
                          <a:srgbClr val="000000"/>
                        </a:buClr>
                        <a:buSzPts val="2200"/>
                        <a:buFont typeface="Arial"/>
                        <a:buNone/>
                      </a:pPr>
                      <a:r>
                        <a:rPr b="1" lang="en" sz="2200" u="none" cap="none" strike="noStrike">
                          <a:latin typeface="Proxima Nova"/>
                          <a:ea typeface="Proxima Nova"/>
                          <a:cs typeface="Proxima Nova"/>
                          <a:sym typeface="Proxima Nova"/>
                        </a:rPr>
                        <a:t>Low Impact/Heavier Lift</a:t>
                      </a:r>
                      <a:endParaRPr b="1" sz="2200" u="none" cap="none" strike="noStrike">
                        <a:latin typeface="Proxima Nova"/>
                        <a:ea typeface="Proxima Nova"/>
                        <a:cs typeface="Proxima Nova"/>
                        <a:sym typeface="Proxima Nova"/>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E06666"/>
                    </a:solidFill>
                  </a:tcPr>
                </a:tc>
              </a:tr>
            </a:tbl>
          </a:graphicData>
        </a:graphic>
      </p:graphicFrame>
      <p:cxnSp>
        <p:nvCxnSpPr>
          <p:cNvPr id="851" name="Google Shape;851;p35"/>
          <p:cNvCxnSpPr/>
          <p:nvPr/>
        </p:nvCxnSpPr>
        <p:spPr>
          <a:xfrm rot="10800000">
            <a:off x="592971" y="12187214"/>
            <a:ext cx="5213100" cy="0"/>
          </a:xfrm>
          <a:prstGeom prst="straightConnector1">
            <a:avLst/>
          </a:prstGeom>
          <a:noFill/>
          <a:ln cap="flat" cmpd="sng" w="9525">
            <a:solidFill>
              <a:srgbClr val="1A1A1A"/>
            </a:solidFill>
            <a:prstDash val="solid"/>
            <a:round/>
            <a:headEnd len="sm" w="sm" type="none"/>
            <a:tailEnd len="med" w="med" type="triangle"/>
          </a:ln>
        </p:spPr>
      </p:cxnSp>
      <p:sp>
        <p:nvSpPr>
          <p:cNvPr id="852" name="Google Shape;852;p35"/>
          <p:cNvSpPr txBox="1"/>
          <p:nvPr/>
        </p:nvSpPr>
        <p:spPr>
          <a:xfrm>
            <a:off x="780590" y="11756964"/>
            <a:ext cx="11994000" cy="392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350"/>
              <a:buFont typeface="Arial"/>
              <a:buNone/>
            </a:pPr>
            <a:r>
              <a:rPr b="0" i="0" lang="en" sz="1350" u="none" cap="none" strike="noStrike">
                <a:solidFill>
                  <a:srgbClr val="000000"/>
                </a:solidFill>
                <a:latin typeface="Open Sans SemiBold"/>
                <a:ea typeface="Open Sans SemiBold"/>
                <a:cs typeface="Open Sans SemiBold"/>
                <a:sym typeface="Open Sans SemiBold"/>
              </a:rPr>
              <a:t>Lighter Lift							                        		                  										  Heavier Lift</a:t>
            </a:r>
            <a:endParaRPr b="0" i="0" sz="2000" u="none" cap="none" strike="noStrike">
              <a:solidFill>
                <a:srgbClr val="000000"/>
              </a:solidFill>
              <a:latin typeface="Arial"/>
              <a:ea typeface="Arial"/>
              <a:cs typeface="Arial"/>
              <a:sym typeface="Arial"/>
            </a:endParaRPr>
          </a:p>
        </p:txBody>
      </p:sp>
      <p:cxnSp>
        <p:nvCxnSpPr>
          <p:cNvPr id="853" name="Google Shape;853;p35"/>
          <p:cNvCxnSpPr/>
          <p:nvPr/>
        </p:nvCxnSpPr>
        <p:spPr>
          <a:xfrm rot="10800000">
            <a:off x="625048" y="3696711"/>
            <a:ext cx="0" cy="6130200"/>
          </a:xfrm>
          <a:prstGeom prst="straightConnector1">
            <a:avLst/>
          </a:prstGeom>
          <a:noFill/>
          <a:ln cap="flat" cmpd="sng" w="9525">
            <a:solidFill>
              <a:srgbClr val="1A1A1A"/>
            </a:solidFill>
            <a:prstDash val="solid"/>
            <a:round/>
            <a:headEnd len="sm" w="sm" type="none"/>
            <a:tailEnd len="med" w="med" type="triangle"/>
          </a:ln>
        </p:spPr>
      </p:cxnSp>
      <p:sp>
        <p:nvSpPr>
          <p:cNvPr id="854" name="Google Shape;854;p35"/>
          <p:cNvSpPr txBox="1"/>
          <p:nvPr/>
        </p:nvSpPr>
        <p:spPr>
          <a:xfrm rot="-5400000">
            <a:off x="-475700" y="10078396"/>
            <a:ext cx="1833900" cy="43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50"/>
              <a:buFont typeface="Arial"/>
              <a:buNone/>
            </a:pPr>
            <a:r>
              <a:rPr b="0" i="0" lang="en" sz="1650" u="none" cap="none" strike="noStrike">
                <a:solidFill>
                  <a:srgbClr val="000000"/>
                </a:solidFill>
                <a:latin typeface="Open Sans SemiBold"/>
                <a:ea typeface="Open Sans SemiBold"/>
                <a:cs typeface="Open Sans SemiBold"/>
                <a:sym typeface="Open Sans SemiBold"/>
              </a:rPr>
              <a:t>Lower Impact</a:t>
            </a:r>
            <a:endParaRPr b="0" i="0" sz="2300" u="none" cap="none" strike="noStrike">
              <a:solidFill>
                <a:srgbClr val="000000"/>
              </a:solidFill>
              <a:latin typeface="Arial"/>
              <a:ea typeface="Arial"/>
              <a:cs typeface="Arial"/>
              <a:sym typeface="Arial"/>
            </a:endParaRPr>
          </a:p>
        </p:txBody>
      </p:sp>
      <p:sp>
        <p:nvSpPr>
          <p:cNvPr id="855" name="Google Shape;855;p35"/>
          <p:cNvSpPr txBox="1"/>
          <p:nvPr/>
        </p:nvSpPr>
        <p:spPr>
          <a:xfrm rot="-5400000">
            <a:off x="-433250" y="4241399"/>
            <a:ext cx="1749000" cy="43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50"/>
              <a:buFont typeface="Arial"/>
              <a:buNone/>
            </a:pPr>
            <a:r>
              <a:rPr b="0" i="0" lang="en" sz="1650" u="none" cap="none" strike="noStrike">
                <a:solidFill>
                  <a:srgbClr val="000000"/>
                </a:solidFill>
                <a:latin typeface="Open Sans SemiBold"/>
                <a:ea typeface="Open Sans SemiBold"/>
                <a:cs typeface="Open Sans SemiBold"/>
                <a:sym typeface="Open Sans SemiBold"/>
              </a:rPr>
              <a:t>Higher Impact</a:t>
            </a:r>
            <a:endParaRPr b="0" i="0" sz="2300" u="none" cap="none" strike="noStrike">
              <a:solidFill>
                <a:srgbClr val="000000"/>
              </a:solidFill>
              <a:latin typeface="Arial"/>
              <a:ea typeface="Arial"/>
              <a:cs typeface="Arial"/>
              <a:sym typeface="Arial"/>
            </a:endParaRPr>
          </a:p>
        </p:txBody>
      </p:sp>
      <p:cxnSp>
        <p:nvCxnSpPr>
          <p:cNvPr id="856" name="Google Shape;856;p35"/>
          <p:cNvCxnSpPr/>
          <p:nvPr/>
        </p:nvCxnSpPr>
        <p:spPr>
          <a:xfrm flipH="1">
            <a:off x="561148" y="7991661"/>
            <a:ext cx="63900" cy="3551100"/>
          </a:xfrm>
          <a:prstGeom prst="straightConnector1">
            <a:avLst/>
          </a:prstGeom>
          <a:noFill/>
          <a:ln cap="flat" cmpd="sng" w="9525">
            <a:solidFill>
              <a:srgbClr val="1A1A1A"/>
            </a:solidFill>
            <a:prstDash val="solid"/>
            <a:round/>
            <a:headEnd len="sm" w="sm" type="none"/>
            <a:tailEnd len="med" w="med" type="triangle"/>
          </a:ln>
        </p:spPr>
      </p:cxnSp>
      <p:cxnSp>
        <p:nvCxnSpPr>
          <p:cNvPr id="857" name="Google Shape;857;p35"/>
          <p:cNvCxnSpPr/>
          <p:nvPr/>
        </p:nvCxnSpPr>
        <p:spPr>
          <a:xfrm flipH="1" rot="10800000">
            <a:off x="4588946" y="12156614"/>
            <a:ext cx="8642400" cy="30600"/>
          </a:xfrm>
          <a:prstGeom prst="straightConnector1">
            <a:avLst/>
          </a:prstGeom>
          <a:noFill/>
          <a:ln cap="flat" cmpd="sng" w="9525">
            <a:solidFill>
              <a:srgbClr val="1A1A1A"/>
            </a:solidFill>
            <a:prstDash val="solid"/>
            <a:round/>
            <a:headEnd len="sm" w="sm" type="none"/>
            <a:tailEnd len="med" w="med" type="triangle"/>
          </a:ln>
        </p:spPr>
      </p:cxnSp>
      <p:sp>
        <p:nvSpPr>
          <p:cNvPr id="858" name="Google Shape;858;p35"/>
          <p:cNvSpPr/>
          <p:nvPr/>
        </p:nvSpPr>
        <p:spPr>
          <a:xfrm rot="-513379">
            <a:off x="13743152" y="2466278"/>
            <a:ext cx="2395461" cy="2055435"/>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1: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59" name="Google Shape;859;p35"/>
          <p:cNvSpPr/>
          <p:nvPr/>
        </p:nvSpPr>
        <p:spPr>
          <a:xfrm rot="1073422">
            <a:off x="16596792" y="3317316"/>
            <a:ext cx="2395534" cy="2055590"/>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2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60" name="Google Shape;860;p35"/>
          <p:cNvSpPr/>
          <p:nvPr/>
        </p:nvSpPr>
        <p:spPr>
          <a:xfrm rot="-726046">
            <a:off x="14234231" y="5425742"/>
            <a:ext cx="2395630" cy="2055628"/>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3: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61" name="Google Shape;861;p35"/>
          <p:cNvSpPr txBox="1"/>
          <p:nvPr/>
        </p:nvSpPr>
        <p:spPr>
          <a:xfrm>
            <a:off x="780600" y="2477738"/>
            <a:ext cx="50997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00000"/>
                </a:solidFill>
                <a:latin typeface="Proxima Nova"/>
                <a:ea typeface="Proxima Nova"/>
                <a:cs typeface="Proxima Nova"/>
                <a:sym typeface="Proxima Nova"/>
              </a:rPr>
              <a:t>Eisenhower Matrix</a:t>
            </a:r>
            <a:endParaRPr b="1" i="0" sz="2400" u="none" cap="none" strike="noStrike">
              <a:solidFill>
                <a:srgbClr val="000000"/>
              </a:solidFill>
              <a:latin typeface="Proxima Nova"/>
              <a:ea typeface="Proxima Nova"/>
              <a:cs typeface="Proxima Nova"/>
              <a:sym typeface="Proxima Nova"/>
            </a:endParaRPr>
          </a:p>
        </p:txBody>
      </p:sp>
      <p:sp>
        <p:nvSpPr>
          <p:cNvPr id="862" name="Google Shape;862;p35"/>
          <p:cNvSpPr/>
          <p:nvPr/>
        </p:nvSpPr>
        <p:spPr>
          <a:xfrm rot="1400508">
            <a:off x="17183039" y="6495048"/>
            <a:ext cx="2395667" cy="2055600"/>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4: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63" name="Google Shape;863;p35"/>
          <p:cNvSpPr/>
          <p:nvPr/>
        </p:nvSpPr>
        <p:spPr>
          <a:xfrm rot="-740569">
            <a:off x="14634177" y="8381719"/>
            <a:ext cx="2395673" cy="2055639"/>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5: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64" name="Google Shape;864;p35"/>
          <p:cNvSpPr/>
          <p:nvPr/>
        </p:nvSpPr>
        <p:spPr>
          <a:xfrm rot="801974">
            <a:off x="17183077" y="10187553"/>
            <a:ext cx="2395591" cy="2055540"/>
          </a:xfrm>
          <a:prstGeom prst="rect">
            <a:avLst/>
          </a:prstGeom>
          <a:solidFill>
            <a:srgbClr val="E9EDEE"/>
          </a:solidFill>
          <a:ln cap="flat" cmpd="sng" w="9525">
            <a:solidFill>
              <a:srgbClr val="1A1A1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en" sz="1700" u="none" cap="none" strike="noStrike">
                <a:solidFill>
                  <a:srgbClr val="000000"/>
                </a:solidFill>
                <a:latin typeface="Proxima Nova"/>
                <a:ea typeface="Proxima Nova"/>
                <a:cs typeface="Proxima Nova"/>
                <a:sym typeface="Proxima Nova"/>
              </a:rPr>
              <a:t>Potential pillar 6: </a:t>
            </a:r>
            <a:r>
              <a:rPr b="0" i="1" lang="en" sz="1700" u="none" cap="none" strike="noStrike">
                <a:solidFill>
                  <a:srgbClr val="000000"/>
                </a:solidFill>
                <a:latin typeface="Proxima Nova"/>
                <a:ea typeface="Proxima Nova"/>
                <a:cs typeface="Proxima Nova"/>
                <a:sym typeface="Proxima Nova"/>
              </a:rPr>
              <a:t>fill in here</a:t>
            </a:r>
            <a:endParaRPr b="0" i="1" sz="1700" u="none" cap="none" strike="noStrike">
              <a:solidFill>
                <a:srgbClr val="000000"/>
              </a:solidFill>
              <a:latin typeface="Proxima Nova"/>
              <a:ea typeface="Proxima Nova"/>
              <a:cs typeface="Proxima Nova"/>
              <a:sym typeface="Proxima Nova"/>
            </a:endParaRPr>
          </a:p>
        </p:txBody>
      </p:sp>
      <p:sp>
        <p:nvSpPr>
          <p:cNvPr id="865" name="Google Shape;865;p35"/>
          <p:cNvSpPr txBox="1"/>
          <p:nvPr>
            <p:ph idx="4294967295" type="title"/>
          </p:nvPr>
        </p:nvSpPr>
        <p:spPr>
          <a:xfrm>
            <a:off x="830984" y="-126867"/>
            <a:ext cx="22715700" cy="15273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SzPts val="6000"/>
              <a:buNone/>
            </a:pPr>
            <a:r>
              <a:rPr lang="en" sz="6000">
                <a:solidFill>
                  <a:srgbClr val="161616"/>
                </a:solidFill>
                <a:latin typeface="Lora"/>
                <a:ea typeface="Lora"/>
                <a:cs typeface="Lora"/>
                <a:sym typeface="Lora"/>
              </a:rPr>
              <a:t>Strategy Exercise </a:t>
            </a:r>
            <a:r>
              <a:rPr lang="en">
                <a:solidFill>
                  <a:srgbClr val="161616"/>
                </a:solidFill>
                <a:latin typeface="Lora"/>
                <a:ea typeface="Lora"/>
                <a:cs typeface="Lora"/>
                <a:sym typeface="Lora"/>
              </a:rPr>
              <a:t>4</a:t>
            </a:r>
            <a:r>
              <a:rPr lang="en" sz="6000">
                <a:solidFill>
                  <a:srgbClr val="161616"/>
                </a:solidFill>
                <a:latin typeface="Lora"/>
                <a:ea typeface="Lora"/>
                <a:cs typeface="Lora"/>
                <a:sym typeface="Lora"/>
              </a:rPr>
              <a:t>: </a:t>
            </a:r>
            <a:r>
              <a:rPr lang="en">
                <a:solidFill>
                  <a:srgbClr val="161616"/>
                </a:solidFill>
                <a:latin typeface="Lora"/>
                <a:ea typeface="Lora"/>
                <a:cs typeface="Lora"/>
                <a:sym typeface="Lora"/>
              </a:rPr>
              <a:t>Narrowing Pillars</a:t>
            </a:r>
            <a:endParaRPr sz="6000">
              <a:solidFill>
                <a:srgbClr val="161616"/>
              </a:solidFill>
              <a:latin typeface="Lora"/>
              <a:ea typeface="Lora"/>
              <a:cs typeface="Lora"/>
              <a:sym typeface="Lora"/>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9" name="Shape 869"/>
        <p:cNvGrpSpPr/>
        <p:nvPr/>
      </p:nvGrpSpPr>
      <p:grpSpPr>
        <a:xfrm>
          <a:off x="0" y="0"/>
          <a:ext cx="0" cy="0"/>
          <a:chOff x="0" y="0"/>
          <a:chExt cx="0" cy="0"/>
        </a:xfrm>
      </p:grpSpPr>
      <p:sp>
        <p:nvSpPr>
          <p:cNvPr id="870" name="Google Shape;870;p3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71" name="Google Shape;871;p36"/>
          <p:cNvSpPr txBox="1"/>
          <p:nvPr>
            <p:ph idx="4294967295" type="subTitle"/>
          </p:nvPr>
        </p:nvSpPr>
        <p:spPr>
          <a:xfrm>
            <a:off x="946000" y="1684850"/>
            <a:ext cx="21928200" cy="16794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2000"/>
              </a:spcBef>
              <a:spcAft>
                <a:spcPts val="0"/>
              </a:spcAft>
              <a:buClr>
                <a:schemeClr val="dk1"/>
              </a:buClr>
              <a:buSzPts val="4800"/>
              <a:buFont typeface="Arial"/>
              <a:buNone/>
            </a:pPr>
            <a:r>
              <a:rPr b="0" i="0" lang="en" sz="5000" u="none" cap="none" strike="noStrike">
                <a:solidFill>
                  <a:srgbClr val="58676F"/>
                </a:solidFill>
                <a:highlight>
                  <a:srgbClr val="FFFFFF"/>
                </a:highlight>
                <a:latin typeface="Josefin Sans"/>
                <a:ea typeface="Josefin Sans"/>
                <a:cs typeface="Josefin Sans"/>
                <a:sym typeface="Josefin Sans"/>
              </a:rPr>
              <a:t>Our strategic plan </a:t>
            </a:r>
            <a:r>
              <a:rPr b="1" i="0" lang="en" sz="5000" u="none" cap="none" strike="noStrike">
                <a:solidFill>
                  <a:srgbClr val="58676F"/>
                </a:solidFill>
                <a:highlight>
                  <a:srgbClr val="FFFFFF"/>
                </a:highlight>
                <a:latin typeface="Josefin Sans"/>
                <a:ea typeface="Josefin Sans"/>
                <a:cs typeface="Josefin Sans"/>
                <a:sym typeface="Josefin Sans"/>
              </a:rPr>
              <a:t>Pillars</a:t>
            </a:r>
            <a:r>
              <a:rPr b="0" i="0" lang="en" sz="5000" u="none" cap="none" strike="noStrike">
                <a:solidFill>
                  <a:srgbClr val="58676F"/>
                </a:solidFill>
                <a:highlight>
                  <a:srgbClr val="FFFFFF"/>
                </a:highlight>
                <a:latin typeface="Josefin Sans"/>
                <a:ea typeface="Josefin Sans"/>
                <a:cs typeface="Josefin Sans"/>
                <a:sym typeface="Josefin Sans"/>
              </a:rPr>
              <a:t> Include:</a:t>
            </a:r>
            <a:endParaRPr b="0" i="0" sz="5000" u="none" cap="none" strike="noStrike">
              <a:solidFill>
                <a:srgbClr val="000000"/>
              </a:solidFill>
              <a:highlight>
                <a:srgbClr val="FFFFFF"/>
              </a:highlight>
              <a:latin typeface="Josefin Sans"/>
              <a:ea typeface="Josefin Sans"/>
              <a:cs typeface="Josefin Sans"/>
              <a:sym typeface="Josefin Sans"/>
            </a:endParaRPr>
          </a:p>
        </p:txBody>
      </p:sp>
      <p:sp>
        <p:nvSpPr>
          <p:cNvPr id="872" name="Google Shape;872;p36"/>
          <p:cNvSpPr/>
          <p:nvPr/>
        </p:nvSpPr>
        <p:spPr>
          <a:xfrm>
            <a:off x="22697300" y="223576"/>
            <a:ext cx="1003617" cy="1049986"/>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3" name="Google Shape;873;p36"/>
          <p:cNvSpPr/>
          <p:nvPr/>
        </p:nvSpPr>
        <p:spPr>
          <a:xfrm>
            <a:off x="946000" y="1502175"/>
            <a:ext cx="23076900" cy="10795800"/>
          </a:xfrm>
          <a:prstGeom prst="rect">
            <a:avLst/>
          </a:prstGeom>
          <a:noFill/>
          <a:ln cap="flat" cmpd="sng" w="9525">
            <a:solidFill>
              <a:srgbClr val="D3C8C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1" sz="3500" u="none" cap="none" strike="noStrike">
              <a:solidFill>
                <a:srgbClr val="666666"/>
              </a:solidFill>
              <a:latin typeface="Proxima Nova"/>
              <a:ea typeface="Proxima Nova"/>
              <a:cs typeface="Proxima Nova"/>
              <a:sym typeface="Proxima Nova"/>
            </a:endParaRPr>
          </a:p>
          <a:p>
            <a:pPr indent="-450850" lvl="0" marL="914400" marR="0" rtl="0" algn="l">
              <a:lnSpc>
                <a:spcPct val="100000"/>
              </a:lnSpc>
              <a:spcBef>
                <a:spcPts val="0"/>
              </a:spcBef>
              <a:spcAft>
                <a:spcPts val="0"/>
              </a:spcAft>
              <a:buClr>
                <a:srgbClr val="000000"/>
              </a:buClr>
              <a:buSzPts val="3500"/>
              <a:buFont typeface="Proxima Nova"/>
              <a:buAutoNum type="arabicPeriod"/>
            </a:pPr>
            <a:r>
              <a:rPr b="0" i="0" lang="en" sz="3500" u="none" cap="none" strike="noStrike">
                <a:solidFill>
                  <a:srgbClr val="666666"/>
                </a:solidFill>
                <a:latin typeface="Proxima Nova"/>
                <a:ea typeface="Proxima Nova"/>
                <a:cs typeface="Proxima Nova"/>
                <a:sym typeface="Proxima Nova"/>
              </a:rPr>
              <a:t>Fill in</a:t>
            </a:r>
            <a:br>
              <a:rPr b="0" i="0" lang="en" sz="3500" u="none" cap="none" strike="noStrike">
                <a:solidFill>
                  <a:srgbClr val="666666"/>
                </a:solidFill>
                <a:latin typeface="Proxima Nova"/>
                <a:ea typeface="Proxima Nova"/>
                <a:cs typeface="Proxima Nova"/>
                <a:sym typeface="Proxima Nova"/>
              </a:rPr>
            </a:br>
            <a:endParaRPr b="0" i="0" sz="3500" u="none" cap="none" strike="noStrike">
              <a:solidFill>
                <a:srgbClr val="666666"/>
              </a:solidFill>
              <a:latin typeface="Proxima Nova"/>
              <a:ea typeface="Proxima Nova"/>
              <a:cs typeface="Proxima Nova"/>
              <a:sym typeface="Proxima Nova"/>
            </a:endParaRPr>
          </a:p>
          <a:p>
            <a:pPr indent="-450850" lvl="0" marL="914400" marR="0" rtl="0" algn="l">
              <a:lnSpc>
                <a:spcPct val="100000"/>
              </a:lnSpc>
              <a:spcBef>
                <a:spcPts val="0"/>
              </a:spcBef>
              <a:spcAft>
                <a:spcPts val="0"/>
              </a:spcAft>
              <a:buClr>
                <a:srgbClr val="000000"/>
              </a:buClr>
              <a:buSzPts val="3500"/>
              <a:buFont typeface="Proxima Nova"/>
              <a:buAutoNum type="arabicPeriod"/>
            </a:pPr>
            <a:r>
              <a:rPr b="0" i="0" lang="en" sz="3500" u="none" cap="none" strike="noStrike">
                <a:solidFill>
                  <a:srgbClr val="666666"/>
                </a:solidFill>
                <a:latin typeface="Proxima Nova"/>
                <a:ea typeface="Proxima Nova"/>
                <a:cs typeface="Proxima Nova"/>
                <a:sym typeface="Proxima Nova"/>
              </a:rPr>
              <a:t>Fill in</a:t>
            </a:r>
            <a:br>
              <a:rPr b="0" i="0" lang="en" sz="3500" u="none" cap="none" strike="noStrike">
                <a:solidFill>
                  <a:srgbClr val="666666"/>
                </a:solidFill>
                <a:latin typeface="Proxima Nova"/>
                <a:ea typeface="Proxima Nova"/>
                <a:cs typeface="Proxima Nova"/>
                <a:sym typeface="Proxima Nova"/>
              </a:rPr>
            </a:br>
            <a:endParaRPr b="0" i="0" sz="3500" u="none" cap="none" strike="noStrike">
              <a:solidFill>
                <a:srgbClr val="666666"/>
              </a:solidFill>
              <a:latin typeface="Proxima Nova"/>
              <a:ea typeface="Proxima Nova"/>
              <a:cs typeface="Proxima Nova"/>
              <a:sym typeface="Proxima Nova"/>
            </a:endParaRPr>
          </a:p>
          <a:p>
            <a:pPr indent="-450850" lvl="0" marL="914400" marR="0" rtl="0" algn="l">
              <a:lnSpc>
                <a:spcPct val="100000"/>
              </a:lnSpc>
              <a:spcBef>
                <a:spcPts val="0"/>
              </a:spcBef>
              <a:spcAft>
                <a:spcPts val="0"/>
              </a:spcAft>
              <a:buClr>
                <a:srgbClr val="000000"/>
              </a:buClr>
              <a:buSzPts val="3500"/>
              <a:buFont typeface="Proxima Nova"/>
              <a:buAutoNum type="arabicPeriod"/>
            </a:pPr>
            <a:r>
              <a:rPr b="0" i="0" lang="en" sz="3500" u="none" cap="none" strike="noStrike">
                <a:solidFill>
                  <a:srgbClr val="666666"/>
                </a:solidFill>
                <a:latin typeface="Proxima Nova"/>
                <a:ea typeface="Proxima Nova"/>
                <a:cs typeface="Proxima Nova"/>
                <a:sym typeface="Proxima Nova"/>
              </a:rPr>
              <a:t>Fill in</a:t>
            </a:r>
            <a:br>
              <a:rPr b="0" i="0" lang="en" sz="3500" u="none" cap="none" strike="noStrike">
                <a:solidFill>
                  <a:srgbClr val="666666"/>
                </a:solidFill>
                <a:latin typeface="Proxima Nova"/>
                <a:ea typeface="Proxima Nova"/>
                <a:cs typeface="Proxima Nova"/>
                <a:sym typeface="Proxima Nova"/>
              </a:rPr>
            </a:br>
            <a:endParaRPr b="0" i="0" sz="3500" u="none" cap="none" strike="noStrike">
              <a:solidFill>
                <a:srgbClr val="666666"/>
              </a:solidFill>
              <a:latin typeface="Proxima Nova"/>
              <a:ea typeface="Proxima Nova"/>
              <a:cs typeface="Proxima Nova"/>
              <a:sym typeface="Proxima Nova"/>
            </a:endParaRPr>
          </a:p>
          <a:p>
            <a:pPr indent="-450850" lvl="0" marL="914400" marR="0" rtl="0" algn="l">
              <a:lnSpc>
                <a:spcPct val="100000"/>
              </a:lnSpc>
              <a:spcBef>
                <a:spcPts val="0"/>
              </a:spcBef>
              <a:spcAft>
                <a:spcPts val="0"/>
              </a:spcAft>
              <a:buClr>
                <a:srgbClr val="000000"/>
              </a:buClr>
              <a:buSzPts val="3500"/>
              <a:buFont typeface="Proxima Nova"/>
              <a:buAutoNum type="arabicPeriod"/>
            </a:pPr>
            <a:r>
              <a:rPr b="0" i="0" lang="en" sz="3500" u="none" cap="none" strike="noStrike">
                <a:solidFill>
                  <a:srgbClr val="666666"/>
                </a:solidFill>
                <a:latin typeface="Proxima Nova"/>
                <a:ea typeface="Proxima Nova"/>
                <a:cs typeface="Proxima Nova"/>
                <a:sym typeface="Proxima Nova"/>
              </a:rPr>
              <a:t>Fill in</a:t>
            </a:r>
            <a:br>
              <a:rPr b="0" i="0" lang="en" sz="3500" u="none" cap="none" strike="noStrike">
                <a:solidFill>
                  <a:srgbClr val="CCCCCC"/>
                </a:solidFill>
                <a:latin typeface="Lato"/>
                <a:ea typeface="Lato"/>
                <a:cs typeface="Lato"/>
                <a:sym typeface="Lato"/>
              </a:rPr>
            </a:b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a:p>
            <a:pPr indent="0" lvl="0" marL="0" marR="0" rtl="0" algn="l">
              <a:lnSpc>
                <a:spcPct val="100000"/>
              </a:lnSpc>
              <a:spcBef>
                <a:spcPts val="0"/>
              </a:spcBef>
              <a:spcAft>
                <a:spcPts val="0"/>
              </a:spcAft>
              <a:buClr>
                <a:srgbClr val="000000"/>
              </a:buClr>
              <a:buSzPts val="3500"/>
              <a:buFont typeface="Arial"/>
              <a:buNone/>
            </a:pPr>
            <a:r>
              <a:t/>
            </a:r>
            <a:endParaRPr b="0" i="0" sz="3500" u="none" cap="none" strike="noStrike">
              <a:solidFill>
                <a:srgbClr val="CCCCCC"/>
              </a:solidFill>
              <a:latin typeface="Lato"/>
              <a:ea typeface="Lato"/>
              <a:cs typeface="Lato"/>
              <a:sym typeface="Lato"/>
            </a:endParaRPr>
          </a:p>
        </p:txBody>
      </p:sp>
      <p:sp>
        <p:nvSpPr>
          <p:cNvPr id="874" name="Google Shape;874;p36"/>
          <p:cNvSpPr txBox="1"/>
          <p:nvPr>
            <p:ph idx="4294967295" type="title"/>
          </p:nvPr>
        </p:nvSpPr>
        <p:spPr>
          <a:xfrm>
            <a:off x="830984" y="8"/>
            <a:ext cx="22715700" cy="15273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SzPts val="6000"/>
              <a:buNone/>
            </a:pPr>
            <a:r>
              <a:rPr lang="en">
                <a:solidFill>
                  <a:srgbClr val="161616"/>
                </a:solidFill>
                <a:latin typeface="Lora"/>
                <a:ea typeface="Lora"/>
                <a:cs typeface="Lora"/>
                <a:sym typeface="Lora"/>
              </a:rPr>
              <a:t>Strategic Plan Pillars</a:t>
            </a:r>
            <a:endParaRPr sz="6000">
              <a:solidFill>
                <a:srgbClr val="161616"/>
              </a:solidFill>
              <a:latin typeface="Lora"/>
              <a:ea typeface="Lora"/>
              <a:cs typeface="Lora"/>
              <a:sym typeface="Lora"/>
            </a:endParaRPr>
          </a:p>
        </p:txBody>
      </p:sp>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8" name="Shape 878"/>
        <p:cNvGrpSpPr/>
        <p:nvPr/>
      </p:nvGrpSpPr>
      <p:grpSpPr>
        <a:xfrm>
          <a:off x="0" y="0"/>
          <a:ext cx="0" cy="0"/>
          <a:chOff x="0" y="0"/>
          <a:chExt cx="0" cy="0"/>
        </a:xfrm>
      </p:grpSpPr>
      <p:sp>
        <p:nvSpPr>
          <p:cNvPr id="879" name="Google Shape;879;p37"/>
          <p:cNvSpPr txBox="1"/>
          <p:nvPr/>
        </p:nvSpPr>
        <p:spPr>
          <a:xfrm>
            <a:off x="373700" y="28375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5000" u="none" cap="none" strike="noStrike">
                <a:solidFill>
                  <a:srgbClr val="161616"/>
                </a:solidFill>
                <a:latin typeface="Lora"/>
                <a:ea typeface="Lora"/>
                <a:cs typeface="Lora"/>
                <a:sym typeface="Lora"/>
              </a:rPr>
              <a:t>Strategic Plan Objectives</a:t>
            </a:r>
            <a:endParaRPr b="0" i="0" sz="5000" u="none" cap="none" strike="noStrike">
              <a:solidFill>
                <a:srgbClr val="161616"/>
              </a:solidFill>
              <a:latin typeface="Lora"/>
              <a:ea typeface="Lora"/>
              <a:cs typeface="Lora"/>
              <a:sym typeface="Lora"/>
            </a:endParaRPr>
          </a:p>
        </p:txBody>
      </p:sp>
      <p:sp>
        <p:nvSpPr>
          <p:cNvPr id="880" name="Google Shape;880;p3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881" name="Google Shape;881;p37"/>
          <p:cNvSpPr txBox="1"/>
          <p:nvPr/>
        </p:nvSpPr>
        <p:spPr>
          <a:xfrm>
            <a:off x="19227025" y="892850"/>
            <a:ext cx="4524000" cy="12067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rgbClr val="78909C"/>
                </a:solidFill>
                <a:latin typeface="Josefin Sans"/>
                <a:ea typeface="Josefin Sans"/>
                <a:cs typeface="Josefin Sans"/>
                <a:sym typeface="Josefin Sans"/>
              </a:rPr>
              <a:t>To fill in this page:</a:t>
            </a:r>
            <a:br>
              <a:rPr b="1" i="0" lang="en" sz="2400" u="none" cap="none" strike="noStrike">
                <a:solidFill>
                  <a:srgbClr val="58676F"/>
                </a:solidFill>
                <a:latin typeface="Proxima Nova"/>
                <a:ea typeface="Proxima Nova"/>
                <a:cs typeface="Proxima Nova"/>
                <a:sym typeface="Proxima Nova"/>
              </a:rPr>
            </a:br>
            <a:endParaRPr b="0" i="0" sz="1800" u="none" cap="none" strike="noStrike">
              <a:solidFill>
                <a:srgbClr val="000000"/>
              </a:solidFill>
              <a:latin typeface="Proxima Nova"/>
              <a:ea typeface="Proxima Nova"/>
              <a:cs typeface="Proxima Nova"/>
              <a:sym typeface="Proxima Nova"/>
            </a:endParaRPr>
          </a:p>
          <a:p>
            <a:pPr indent="-355600" lvl="0" marL="457200" marR="0" rtl="0" algn="l">
              <a:lnSpc>
                <a:spcPct val="125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Begin by conducting a brainstorm with your planning committee to come up with a list of all the things you feel your organization needs to accomplish in the next 3-5 years under each pillar.</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25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 Narrow your list down to the 3-4 absolute most important things you need to accomplish under each pillar, which will become your objectives. This may require a fair amount of discussion or debate, and once you have the “spirit” of your objectives straight, you might need to spend some time on wordsmithing and construction to make them work well as objectives. </a:t>
            </a:r>
            <a:br>
              <a:rPr b="0" i="0" lang="en" sz="2000" u="none" cap="none" strike="noStrike">
                <a:solidFill>
                  <a:srgbClr val="000000"/>
                </a:solidFill>
                <a:latin typeface="Proxima Nova"/>
                <a:ea typeface="Proxima Nova"/>
                <a:cs typeface="Proxima Nova"/>
                <a:sym typeface="Proxima Nova"/>
              </a:rPr>
            </a:br>
            <a:endParaRPr b="0" i="0" sz="2000" u="none" cap="none" strike="noStrike">
              <a:solidFill>
                <a:srgbClr val="000000"/>
              </a:solidFill>
              <a:latin typeface="Proxima Nova"/>
              <a:ea typeface="Proxima Nova"/>
              <a:cs typeface="Proxima Nova"/>
              <a:sym typeface="Proxima Nova"/>
            </a:endParaRPr>
          </a:p>
          <a:p>
            <a:pPr indent="-355600" lvl="0" marL="457200" marR="0" rtl="0" algn="l">
              <a:lnSpc>
                <a:spcPct val="125000"/>
              </a:lnSpc>
              <a:spcBef>
                <a:spcPts val="0"/>
              </a:spcBef>
              <a:spcAft>
                <a:spcPts val="0"/>
              </a:spcAft>
              <a:buClr>
                <a:srgbClr val="000000"/>
              </a:buClr>
              <a:buSzPts val="2000"/>
              <a:buFont typeface="Proxima Nova"/>
              <a:buAutoNum type="arabicPeriod"/>
            </a:pPr>
            <a:r>
              <a:rPr b="0" i="0" lang="en" sz="2000" u="none" cap="none" strike="noStrike">
                <a:solidFill>
                  <a:srgbClr val="000000"/>
                </a:solidFill>
                <a:latin typeface="Proxima Nova"/>
                <a:ea typeface="Proxima Nova"/>
                <a:cs typeface="Proxima Nova"/>
                <a:sym typeface="Proxima Nova"/>
              </a:rPr>
              <a:t>Once you feel comfortable that you’ve gotten your objectives right, list your pillars again here, and then write the corresponding objectives beneath them. Then, assign an owner to each pillar and objective. You may need to duplicate this page for additional space.</a:t>
            </a:r>
            <a:endParaRPr b="0" i="0" sz="2000" u="none" cap="none" strike="noStrike">
              <a:solidFill>
                <a:srgbClr val="000000"/>
              </a:solidFill>
              <a:latin typeface="Proxima Nova"/>
              <a:ea typeface="Proxima Nova"/>
              <a:cs typeface="Proxima Nova"/>
              <a:sym typeface="Proxima Nova"/>
            </a:endParaRPr>
          </a:p>
        </p:txBody>
      </p:sp>
      <p:graphicFrame>
        <p:nvGraphicFramePr>
          <p:cNvPr id="882" name="Google Shape;882;p37"/>
          <p:cNvGraphicFramePr/>
          <p:nvPr/>
        </p:nvGraphicFramePr>
        <p:xfrm>
          <a:off x="373700" y="1945300"/>
          <a:ext cx="3000000" cy="3000000"/>
        </p:xfrm>
        <a:graphic>
          <a:graphicData uri="http://schemas.openxmlformats.org/drawingml/2006/table">
            <a:tbl>
              <a:tblPr>
                <a:noFill/>
                <a:tableStyleId>{3BB650CA-D8FE-448F-BFEA-7A763C109FA9}</a:tableStyleId>
              </a:tblPr>
              <a:tblGrid>
                <a:gridCol w="4683350"/>
                <a:gridCol w="4683350"/>
                <a:gridCol w="4683350"/>
                <a:gridCol w="4683350"/>
              </a:tblGrid>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1: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1.1</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1.2</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1.3</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2:</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2.1</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2.2</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3.1</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3.2</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4:</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4.1</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4.2</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55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4.3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83" name="Google Shape;883;p37"/>
          <p:cNvSpPr/>
          <p:nvPr/>
        </p:nvSpPr>
        <p:spPr>
          <a:xfrm>
            <a:off x="23090902" y="228400"/>
            <a:ext cx="743474" cy="72706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4" name="Google Shape;884;p37"/>
          <p:cNvSpPr txBox="1"/>
          <p:nvPr>
            <p:ph idx="4294967295" type="subTitle"/>
          </p:nvPr>
        </p:nvSpPr>
        <p:spPr>
          <a:xfrm>
            <a:off x="304800" y="740450"/>
            <a:ext cx="21928200" cy="16794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2000"/>
              </a:spcBef>
              <a:spcAft>
                <a:spcPts val="0"/>
              </a:spcAft>
              <a:buClr>
                <a:schemeClr val="dk1"/>
              </a:buClr>
              <a:buSzPts val="4800"/>
              <a:buFont typeface="Arial"/>
              <a:buNone/>
            </a:pPr>
            <a:r>
              <a:rPr b="0" i="0" lang="en" sz="5000" u="none" cap="none" strike="noStrike">
                <a:solidFill>
                  <a:srgbClr val="58676F"/>
                </a:solidFill>
                <a:highlight>
                  <a:srgbClr val="FFFFFF"/>
                </a:highlight>
                <a:latin typeface="Josefin Sans"/>
                <a:ea typeface="Josefin Sans"/>
                <a:cs typeface="Josefin Sans"/>
                <a:sym typeface="Josefin Sans"/>
              </a:rPr>
              <a:t>Our strategic plan </a:t>
            </a:r>
            <a:r>
              <a:rPr b="1" i="0" lang="en" sz="5000" u="none" cap="none" strike="noStrike">
                <a:solidFill>
                  <a:srgbClr val="58676F"/>
                </a:solidFill>
                <a:highlight>
                  <a:srgbClr val="FFFFFF"/>
                </a:highlight>
                <a:latin typeface="Josefin Sans"/>
                <a:ea typeface="Josefin Sans"/>
                <a:cs typeface="Josefin Sans"/>
                <a:sym typeface="Josefin Sans"/>
              </a:rPr>
              <a:t>Objectives</a:t>
            </a:r>
            <a:r>
              <a:rPr b="0" i="0" lang="en" sz="5000" u="none" cap="none" strike="noStrike">
                <a:solidFill>
                  <a:srgbClr val="58676F"/>
                </a:solidFill>
                <a:highlight>
                  <a:srgbClr val="FFFFFF"/>
                </a:highlight>
                <a:latin typeface="Josefin Sans"/>
                <a:ea typeface="Josefin Sans"/>
                <a:cs typeface="Josefin Sans"/>
                <a:sym typeface="Josefin Sans"/>
              </a:rPr>
              <a:t> include:</a:t>
            </a:r>
            <a:endParaRPr b="0" i="0" sz="5000" u="none" cap="none" strike="noStrike">
              <a:solidFill>
                <a:srgbClr val="000000"/>
              </a:solidFill>
              <a:highlight>
                <a:srgbClr val="FFFFFF"/>
              </a:highlight>
              <a:latin typeface="Josefin Sans"/>
              <a:ea typeface="Josefin Sans"/>
              <a:cs typeface="Josefin Sans"/>
              <a:sym typeface="Josefin Sans"/>
            </a:endParaRPr>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8" name="Shape 888"/>
        <p:cNvGrpSpPr/>
        <p:nvPr/>
      </p:nvGrpSpPr>
      <p:grpSpPr>
        <a:xfrm>
          <a:off x="0" y="0"/>
          <a:ext cx="0" cy="0"/>
          <a:chOff x="0" y="0"/>
          <a:chExt cx="0" cy="0"/>
        </a:xfrm>
      </p:grpSpPr>
      <p:pic>
        <p:nvPicPr>
          <p:cNvPr id="889" name="Google Shape;889;p38"/>
          <p:cNvPicPr preferRelativeResize="0"/>
          <p:nvPr/>
        </p:nvPicPr>
        <p:blipFill rotWithShape="1">
          <a:blip r:embed="rId3">
            <a:alphaModFix/>
          </a:blip>
          <a:srcRect b="3934" l="0" r="0" t="15917"/>
          <a:stretch/>
        </p:blipFill>
        <p:spPr>
          <a:xfrm>
            <a:off x="0" y="0"/>
            <a:ext cx="24377648" cy="13716000"/>
          </a:xfrm>
          <a:prstGeom prst="rect">
            <a:avLst/>
          </a:prstGeom>
          <a:noFill/>
          <a:ln>
            <a:noFill/>
          </a:ln>
        </p:spPr>
      </p:pic>
      <p:grpSp>
        <p:nvGrpSpPr>
          <p:cNvPr id="890" name="Google Shape;890;p38"/>
          <p:cNvGrpSpPr/>
          <p:nvPr/>
        </p:nvGrpSpPr>
        <p:grpSpPr>
          <a:xfrm>
            <a:off x="2039225" y="582488"/>
            <a:ext cx="19287855" cy="5770077"/>
            <a:chOff x="1363712" y="281441"/>
            <a:chExt cx="4305901" cy="2163752"/>
          </a:xfrm>
        </p:grpSpPr>
        <p:sp>
          <p:nvSpPr>
            <p:cNvPr id="891" name="Google Shape;891;p38"/>
            <p:cNvSpPr/>
            <p:nvPr/>
          </p:nvSpPr>
          <p:spPr>
            <a:xfrm>
              <a:off x="1363713" y="281441"/>
              <a:ext cx="4305900" cy="226800"/>
            </a:xfrm>
            <a:custGeom>
              <a:rect b="b" l="l" r="r" t="t"/>
              <a:pathLst>
                <a:path extrusionOk="0" h="120000" w="120000">
                  <a:moveTo>
                    <a:pt x="0" y="0"/>
                  </a:moveTo>
                  <a:lnTo>
                    <a:pt x="120000" y="0"/>
                  </a:lnTo>
                  <a:lnTo>
                    <a:pt x="120000" y="120000"/>
                  </a:lnTo>
                  <a:lnTo>
                    <a:pt x="0" y="120000"/>
                  </a:lnTo>
                  <a:lnTo>
                    <a:pt x="0" y="0"/>
                  </a:lnTo>
                  <a:close/>
                </a:path>
              </a:pathLst>
            </a:cu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Part 3:</a:t>
              </a:r>
              <a:endParaRPr b="0" i="0" sz="15000" u="none" cap="none" strike="noStrike">
                <a:solidFill>
                  <a:srgbClr val="161616"/>
                </a:solidFill>
                <a:latin typeface="Lora"/>
                <a:ea typeface="Lora"/>
                <a:cs typeface="Lora"/>
                <a:sym typeface="Lora"/>
              </a:endParaRPr>
            </a:p>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Progress</a:t>
              </a:r>
              <a:endParaRPr b="0" i="0" sz="15000" u="none" cap="none" strike="noStrike">
                <a:solidFill>
                  <a:srgbClr val="161616"/>
                </a:solidFill>
                <a:latin typeface="Lora"/>
                <a:ea typeface="Lora"/>
                <a:cs typeface="Lora"/>
                <a:sym typeface="Lora"/>
              </a:endParaRPr>
            </a:p>
          </p:txBody>
        </p:sp>
        <p:sp>
          <p:nvSpPr>
            <p:cNvPr id="892" name="Google Shape;892;p38"/>
            <p:cNvSpPr txBox="1"/>
            <p:nvPr/>
          </p:nvSpPr>
          <p:spPr>
            <a:xfrm>
              <a:off x="1363712" y="1966393"/>
              <a:ext cx="3646500" cy="478800"/>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Clr>
                  <a:srgbClr val="000000"/>
                </a:buClr>
                <a:buSzPts val="3500"/>
                <a:buFont typeface="Arial"/>
                <a:buNone/>
              </a:pPr>
              <a:r>
                <a:rPr b="0" i="0" lang="en" sz="3500" u="none" cap="none" strike="noStrike">
                  <a:solidFill>
                    <a:srgbClr val="58676F"/>
                  </a:solidFill>
                  <a:latin typeface="Josefin Sans"/>
                  <a:ea typeface="Josefin Sans"/>
                  <a:cs typeface="Josefin Sans"/>
                  <a:sym typeface="Josefin Sans"/>
                </a:rPr>
                <a:t>Set key results that will help you measure and optimize your progress on your strategic plan objectives, and create a dashboard that will keep your team accountable and on track.</a:t>
              </a:r>
              <a:endParaRPr b="0" i="0" sz="4700" u="none" cap="none" strike="noStrike">
                <a:solidFill>
                  <a:srgbClr val="58676F"/>
                </a:solidFill>
                <a:latin typeface="Josefin Sans"/>
                <a:ea typeface="Josefin Sans"/>
                <a:cs typeface="Josefin Sans"/>
                <a:sym typeface="Josefin Sans"/>
              </a:endParaRPr>
            </a:p>
          </p:txBody>
        </p:sp>
      </p:grpSp>
      <p:sp>
        <p:nvSpPr>
          <p:cNvPr id="893" name="Google Shape;893;p38"/>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894" name="Google Shape;894;p38"/>
          <p:cNvPicPr preferRelativeResize="0"/>
          <p:nvPr/>
        </p:nvPicPr>
        <p:blipFill rotWithShape="1">
          <a:blip r:embed="rId4">
            <a:alphaModFix/>
          </a:blip>
          <a:srcRect b="0" l="0" r="0" t="0"/>
          <a:stretch/>
        </p:blipFill>
        <p:spPr>
          <a:xfrm>
            <a:off x="9988750" y="7697973"/>
            <a:ext cx="4019750" cy="3224400"/>
          </a:xfrm>
          <a:prstGeom prst="rect">
            <a:avLst/>
          </a:prstGeom>
          <a:noFill/>
          <a:ln>
            <a:noFill/>
          </a:ln>
        </p:spPr>
      </p:pic>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890"/>
                                        </p:tgtEl>
                                        <p:attrNameLst>
                                          <p:attrName>style.visibility</p:attrName>
                                        </p:attrNameLst>
                                      </p:cBhvr>
                                      <p:to>
                                        <p:strVal val="visible"/>
                                      </p:to>
                                    </p:set>
                                    <p:anim calcmode="lin" valueType="num">
                                      <p:cBhvr additive="base">
                                        <p:cTn dur="500"/>
                                        <p:tgtEl>
                                          <p:spTgt spid="890"/>
                                        </p:tgtEl>
                                        <p:attrNameLst>
                                          <p:attrName>ppt_w</p:attrName>
                                        </p:attrNameLst>
                                      </p:cBhvr>
                                      <p:tavLst>
                                        <p:tav fmla="" tm="0">
                                          <p:val>
                                            <p:strVal val="0"/>
                                          </p:val>
                                        </p:tav>
                                        <p:tav fmla="" tm="100000">
                                          <p:val>
                                            <p:strVal val="#ppt_w"/>
                                          </p:val>
                                        </p:tav>
                                      </p:tavLst>
                                    </p:anim>
                                    <p:anim calcmode="lin" valueType="num">
                                      <p:cBhvr additive="base">
                                        <p:cTn dur="500"/>
                                        <p:tgtEl>
                                          <p:spTgt spid="89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99" name="Shape 899"/>
        <p:cNvGrpSpPr/>
        <p:nvPr/>
      </p:nvGrpSpPr>
      <p:grpSpPr>
        <a:xfrm>
          <a:off x="0" y="0"/>
          <a:ext cx="0" cy="0"/>
          <a:chOff x="0" y="0"/>
          <a:chExt cx="0" cy="0"/>
        </a:xfrm>
      </p:grpSpPr>
      <p:sp>
        <p:nvSpPr>
          <p:cNvPr id="900" name="Google Shape;900;p39"/>
          <p:cNvSpPr txBox="1"/>
          <p:nvPr>
            <p:ph idx="12" type="sldNum"/>
          </p:nvPr>
        </p:nvSpPr>
        <p:spPr>
          <a:xfrm>
            <a:off x="22587337" y="12435245"/>
            <a:ext cx="1462800" cy="1049700"/>
          </a:xfrm>
          <a:prstGeom prst="rect">
            <a:avLst/>
          </a:prstGeom>
          <a:noFill/>
          <a:ln>
            <a:noFill/>
          </a:ln>
        </p:spPr>
        <p:txBody>
          <a:bodyPr anchorCtr="0" anchor="ctr"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901" name="Google Shape;901;p39"/>
          <p:cNvSpPr txBox="1"/>
          <p:nvPr>
            <p:ph idx="1" type="body"/>
          </p:nvPr>
        </p:nvSpPr>
        <p:spPr>
          <a:xfrm>
            <a:off x="1367600" y="3453375"/>
            <a:ext cx="13349700" cy="4924800"/>
          </a:xfrm>
          <a:prstGeom prst="rect">
            <a:avLst/>
          </a:prstGeom>
          <a:noFill/>
          <a:ln>
            <a:noFill/>
          </a:ln>
        </p:spPr>
        <p:txBody>
          <a:bodyPr anchorCtr="0" anchor="t" bIns="243750" lIns="243750" spcFirstLastPara="1" rIns="243750" wrap="square" tIns="243750">
            <a:noAutofit/>
          </a:bodyPr>
          <a:lstStyle/>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Set key results for each one of your objectives</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Develop a dashboard to keep track of all the work associated with your pillars/objectives</a:t>
            </a:r>
            <a:br>
              <a:rPr lang="en" sz="4500">
                <a:solidFill>
                  <a:srgbClr val="666666"/>
                </a:solidFill>
                <a:latin typeface="Josefin Sans"/>
                <a:ea typeface="Josefin Sans"/>
                <a:cs typeface="Josefin Sans"/>
                <a:sym typeface="Josefin Sans"/>
              </a:rPr>
            </a:br>
            <a:endParaRPr sz="4500">
              <a:solidFill>
                <a:srgbClr val="666666"/>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66666"/>
              </a:buClr>
              <a:buSzPts val="4500"/>
              <a:buFont typeface="Josefin Sans"/>
              <a:buChar char="➔"/>
            </a:pPr>
            <a:r>
              <a:rPr lang="en" sz="4500">
                <a:solidFill>
                  <a:srgbClr val="666666"/>
                </a:solidFill>
                <a:latin typeface="Josefin Sans"/>
                <a:ea typeface="Josefin Sans"/>
                <a:cs typeface="Josefin Sans"/>
                <a:sym typeface="Josefin Sans"/>
              </a:rPr>
              <a:t>Learn about the meeting cadence you need to put in place to ensure you make real progress on your strategic plan</a:t>
            </a:r>
            <a:endParaRPr sz="4500">
              <a:solidFill>
                <a:srgbClr val="666666"/>
              </a:solidFill>
              <a:latin typeface="Josefin Sans"/>
              <a:ea typeface="Josefin Sans"/>
              <a:cs typeface="Josefin Sans"/>
              <a:sym typeface="Josefin Sans"/>
            </a:endParaRPr>
          </a:p>
        </p:txBody>
      </p:sp>
      <p:sp>
        <p:nvSpPr>
          <p:cNvPr id="902" name="Google Shape;902;p39"/>
          <p:cNvSpPr txBox="1"/>
          <p:nvPr>
            <p:ph type="title"/>
          </p:nvPr>
        </p:nvSpPr>
        <p:spPr>
          <a:xfrm>
            <a:off x="1310992" y="781467"/>
            <a:ext cx="16759500" cy="18432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8800"/>
              <a:buNone/>
            </a:pPr>
            <a:r>
              <a:rPr lang="en" sz="6400">
                <a:solidFill>
                  <a:srgbClr val="000000"/>
                </a:solidFill>
              </a:rPr>
              <a:t>Part 3: Progress</a:t>
            </a:r>
            <a:endParaRPr sz="6400">
              <a:solidFill>
                <a:srgbClr val="000000"/>
              </a:solidFill>
            </a:endParaRPr>
          </a:p>
          <a:p>
            <a:pPr indent="0" lvl="0" marL="0" rtl="0" algn="l">
              <a:lnSpc>
                <a:spcPct val="100000"/>
              </a:lnSpc>
              <a:spcBef>
                <a:spcPts val="0"/>
              </a:spcBef>
              <a:spcAft>
                <a:spcPts val="0"/>
              </a:spcAft>
              <a:buSzPts val="8800"/>
              <a:buNone/>
            </a:pPr>
            <a:r>
              <a:rPr lang="en" sz="5500">
                <a:solidFill>
                  <a:srgbClr val="58676F"/>
                </a:solidFill>
                <a:latin typeface="Josefin Sans"/>
                <a:ea typeface="Josefin Sans"/>
                <a:cs typeface="Josefin Sans"/>
                <a:sym typeface="Josefin Sans"/>
              </a:rPr>
              <a:t>In this section you’ll…</a:t>
            </a:r>
            <a:br>
              <a:rPr lang="en" sz="5500">
                <a:solidFill>
                  <a:srgbClr val="58676F"/>
                </a:solidFill>
                <a:latin typeface="Josefin Sans"/>
                <a:ea typeface="Josefin Sans"/>
                <a:cs typeface="Josefin Sans"/>
                <a:sym typeface="Josefin Sans"/>
              </a:rPr>
            </a:br>
            <a:endParaRPr sz="6000">
              <a:solidFill>
                <a:srgbClr val="000000"/>
              </a:solidFill>
              <a:latin typeface="Arial"/>
              <a:ea typeface="Arial"/>
              <a:cs typeface="Arial"/>
              <a:sym typeface="Arial"/>
            </a:endParaRPr>
          </a:p>
          <a:p>
            <a:pPr indent="0" lvl="0" marL="0" rtl="0" algn="l">
              <a:lnSpc>
                <a:spcPct val="100000"/>
              </a:lnSpc>
              <a:spcBef>
                <a:spcPts val="0"/>
              </a:spcBef>
              <a:spcAft>
                <a:spcPts val="0"/>
              </a:spcAft>
              <a:buSzPts val="8800"/>
              <a:buNone/>
            </a:pPr>
            <a:r>
              <a:t/>
            </a:r>
            <a:endParaRPr sz="6000"/>
          </a:p>
        </p:txBody>
      </p:sp>
      <p:pic>
        <p:nvPicPr>
          <p:cNvPr id="903" name="Google Shape;903;p39"/>
          <p:cNvPicPr preferRelativeResize="0"/>
          <p:nvPr/>
        </p:nvPicPr>
        <p:blipFill rotWithShape="1">
          <a:blip r:embed="rId3">
            <a:alphaModFix/>
          </a:blip>
          <a:srcRect b="0" l="0" r="0" t="0"/>
          <a:stretch/>
        </p:blipFill>
        <p:spPr>
          <a:xfrm>
            <a:off x="16706250" y="4374200"/>
            <a:ext cx="4174679" cy="3904675"/>
          </a:xfrm>
          <a:prstGeom prst="rect">
            <a:avLst/>
          </a:prstGeom>
          <a:noFill/>
          <a:ln>
            <a:noFill/>
          </a:ln>
        </p:spPr>
      </p:pic>
      <p:pic>
        <p:nvPicPr>
          <p:cNvPr id="904" name="Google Shape;904;p39"/>
          <p:cNvPicPr preferRelativeResize="0"/>
          <p:nvPr/>
        </p:nvPicPr>
        <p:blipFill rotWithShape="1">
          <a:blip r:embed="rId4">
            <a:alphaModFix/>
          </a:blip>
          <a:srcRect b="0" l="0" r="0" t="0"/>
          <a:stretch/>
        </p:blipFill>
        <p:spPr>
          <a:xfrm>
            <a:off x="406775" y="12533475"/>
            <a:ext cx="8496975" cy="951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4"/>
          <p:cNvSpPr txBox="1"/>
          <p:nvPr/>
        </p:nvSpPr>
        <p:spPr>
          <a:xfrm>
            <a:off x="2016450" y="2797925"/>
            <a:ext cx="11339100" cy="70872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rgbClr val="000000"/>
              </a:buClr>
              <a:buSzPts val="2400"/>
              <a:buFont typeface="Arial"/>
              <a:buNone/>
            </a:pPr>
            <a:r>
              <a:rPr b="0" i="0" lang="en" sz="2400" u="none" cap="none" strike="noStrike">
                <a:solidFill>
                  <a:srgbClr val="231F20"/>
                </a:solidFill>
                <a:highlight>
                  <a:srgbClr val="FFFFFF"/>
                </a:highlight>
                <a:latin typeface="Proxima Nova"/>
                <a:ea typeface="Proxima Nova"/>
                <a:cs typeface="Proxima Nova"/>
                <a:sym typeface="Proxima Nova"/>
              </a:rPr>
              <a:t>Despite the many important moves our sector has taken to double down on its commitment to equity and inclusion, so many organizations are still shaping their strategic plans, strategic plans and fundraising plans without meaningfully including the people they serve, and their other diverse stakeholders, in the process. This is no different from a business shaping its strategy without asking for input from its customers. It’s ineffective, inequitable, and it has to stop.</a:t>
            </a:r>
            <a:br>
              <a:rPr b="0" i="0" lang="en" sz="2400" u="none" cap="none" strike="noStrike">
                <a:solidFill>
                  <a:srgbClr val="231F20"/>
                </a:solidFill>
                <a:highlight>
                  <a:srgbClr val="FFFFFF"/>
                </a:highlight>
                <a:latin typeface="Proxima Nova"/>
                <a:ea typeface="Proxima Nova"/>
                <a:cs typeface="Proxima Nova"/>
                <a:sym typeface="Proxima Nova"/>
              </a:rPr>
            </a:br>
            <a:endParaRPr b="0" i="0" sz="2400" u="none" cap="none" strike="noStrike">
              <a:solidFill>
                <a:srgbClr val="231F20"/>
              </a:solidFill>
              <a:highlight>
                <a:srgbClr val="FFFFFF"/>
              </a:highlight>
              <a:latin typeface="Proxima Nova"/>
              <a:ea typeface="Proxima Nova"/>
              <a:cs typeface="Proxima Nova"/>
              <a:sym typeface="Proxima Nova"/>
            </a:endParaRPr>
          </a:p>
          <a:p>
            <a:pPr indent="0" lvl="0" marL="0" marR="0" rtl="0" algn="l">
              <a:lnSpc>
                <a:spcPct val="120000"/>
              </a:lnSpc>
              <a:spcBef>
                <a:spcPts val="1500"/>
              </a:spcBef>
              <a:spcAft>
                <a:spcPts val="0"/>
              </a:spcAft>
              <a:buClr>
                <a:srgbClr val="000000"/>
              </a:buClr>
              <a:buSzPts val="2400"/>
              <a:buFont typeface="Arial"/>
              <a:buNone/>
            </a:pPr>
            <a:r>
              <a:rPr b="1" i="0" lang="en" sz="2400" u="none" cap="none" strike="noStrike">
                <a:solidFill>
                  <a:srgbClr val="231F20"/>
                </a:solidFill>
                <a:highlight>
                  <a:srgbClr val="FFFFFF"/>
                </a:highlight>
                <a:latin typeface="Proxima Nova"/>
                <a:ea typeface="Proxima Nova"/>
                <a:cs typeface="Proxima Nova"/>
                <a:sym typeface="Proxima Nova"/>
              </a:rPr>
              <a:t>Enter: Shared Power Strategy</a:t>
            </a:r>
            <a:r>
              <a:rPr b="1" baseline="30000" i="0" lang="en" sz="2400" u="none" cap="none" strike="noStrike">
                <a:solidFill>
                  <a:srgbClr val="231F20"/>
                </a:solidFill>
                <a:highlight>
                  <a:srgbClr val="FFFFFF"/>
                </a:highlight>
                <a:latin typeface="Proxima Nova"/>
                <a:ea typeface="Proxima Nova"/>
                <a:cs typeface="Proxima Nova"/>
                <a:sym typeface="Proxima Nova"/>
              </a:rPr>
              <a:t>TM</a:t>
            </a:r>
            <a:r>
              <a:rPr b="1" i="0" lang="en" sz="2400" u="none" cap="none" strike="noStrike">
                <a:solidFill>
                  <a:srgbClr val="231F20"/>
                </a:solidFill>
                <a:highlight>
                  <a:srgbClr val="FFFFFF"/>
                </a:highlight>
                <a:latin typeface="Proxima Nova"/>
                <a:ea typeface="Proxima Nova"/>
                <a:cs typeface="Proxima Nova"/>
                <a:sym typeface="Proxima Nova"/>
              </a:rPr>
              <a:t>. </a:t>
            </a:r>
            <a:r>
              <a:rPr b="0" i="0" lang="en" sz="2400" u="none" cap="none" strike="noStrike">
                <a:solidFill>
                  <a:srgbClr val="231F20"/>
                </a:solidFill>
                <a:highlight>
                  <a:srgbClr val="FFFFFF"/>
                </a:highlight>
                <a:latin typeface="Proxima Nova"/>
                <a:ea typeface="Proxima Nova"/>
                <a:cs typeface="Proxima Nova"/>
                <a:sym typeface="Proxima Nova"/>
              </a:rPr>
              <a:t>It’s a new approach to co-creating your nonprofit’s strategies hand-in-hand with your many diverse stakeholders, and aligning them once and for all to the priorities of the people and communities you exist to serve.  It’s also  the philosophy that guides all of our work here at Prosper Strategies, including the approach we share here in this template.</a:t>
            </a:r>
            <a:br>
              <a:rPr b="0" i="0" lang="en" sz="2400" u="none" cap="none" strike="noStrike">
                <a:solidFill>
                  <a:srgbClr val="231F20"/>
                </a:solidFill>
                <a:highlight>
                  <a:srgbClr val="FFFFFF"/>
                </a:highlight>
                <a:latin typeface="Proxima Nova"/>
                <a:ea typeface="Proxima Nova"/>
                <a:cs typeface="Proxima Nova"/>
                <a:sym typeface="Proxima Nova"/>
              </a:rPr>
            </a:b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1500"/>
              </a:spcBef>
              <a:spcAft>
                <a:spcPts val="0"/>
              </a:spcAft>
              <a:buClr>
                <a:srgbClr val="000000"/>
              </a:buClr>
              <a:buSzPts val="2400"/>
              <a:buFont typeface="Arial"/>
              <a:buNone/>
            </a:pPr>
            <a:r>
              <a:rPr b="0" i="0" lang="en" sz="2400" u="none" cap="none" strike="noStrike">
                <a:solidFill>
                  <a:srgbClr val="000000"/>
                </a:solidFill>
                <a:latin typeface="Proxima Nova"/>
                <a:ea typeface="Proxima Nova"/>
                <a:cs typeface="Proxima Nova"/>
                <a:sym typeface="Proxima Nova"/>
              </a:rPr>
              <a:t>To learn more about how to meaningfully involve your stakeholders in strategic planning (and other strategy work) visit our Shared Power Strategy</a:t>
            </a:r>
            <a:r>
              <a:rPr b="0" baseline="30000" i="0" lang="en" sz="2400" u="none" cap="none" strike="noStrike">
                <a:solidFill>
                  <a:srgbClr val="231F20"/>
                </a:solidFill>
                <a:highlight>
                  <a:srgbClr val="FFFFFF"/>
                </a:highlight>
                <a:latin typeface="Proxima Nova"/>
                <a:ea typeface="Proxima Nova"/>
                <a:cs typeface="Proxima Nova"/>
                <a:sym typeface="Proxima Nova"/>
              </a:rPr>
              <a:t>TM</a:t>
            </a:r>
            <a:r>
              <a:rPr b="1" baseline="30000" i="0" lang="en" sz="2400" u="none" cap="none" strike="noStrike">
                <a:solidFill>
                  <a:srgbClr val="231F20"/>
                </a:solidFill>
                <a:highlight>
                  <a:srgbClr val="FFFFFF"/>
                </a:highlight>
                <a:latin typeface="Proxima Nova"/>
                <a:ea typeface="Proxima Nova"/>
                <a:cs typeface="Proxima Nova"/>
                <a:sym typeface="Proxima Nova"/>
              </a:rPr>
              <a:t> </a:t>
            </a:r>
            <a:r>
              <a:rPr b="0" i="0" lang="en" sz="240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page</a:t>
            </a:r>
            <a:r>
              <a:rPr b="0" i="0" lang="en" sz="2400" u="none" cap="none" strike="noStrike">
                <a:solidFill>
                  <a:srgbClr val="000000"/>
                </a:solidFill>
                <a:latin typeface="Proxima Nova"/>
                <a:ea typeface="Proxima Nova"/>
                <a:cs typeface="Proxima Nova"/>
                <a:sym typeface="Proxima Nova"/>
              </a:rPr>
              <a:t>, </a:t>
            </a:r>
            <a:r>
              <a:rPr b="0" i="0" lang="en" sz="2400" u="sng" cap="none" strike="noStrike">
                <a:solidFill>
                  <a:srgbClr val="005EA7"/>
                </a:solidFill>
                <a:latin typeface="Proxima Nova"/>
                <a:ea typeface="Proxima Nova"/>
                <a:cs typeface="Proxima Nova"/>
                <a:sym typeface="Proxima Nova"/>
                <a:hlinkClick r:id="rId4">
                  <a:extLst>
                    <a:ext uri="{A12FA001-AC4F-418D-AE19-62706E023703}">
                      <ahyp:hlinkClr val="tx"/>
                    </a:ext>
                  </a:extLst>
                </a:hlinkClick>
              </a:rPr>
              <a:t>Rule Book</a:t>
            </a:r>
            <a:r>
              <a:rPr b="0" i="0" lang="en" sz="2400" u="none" cap="none" strike="noStrike">
                <a:solidFill>
                  <a:srgbClr val="005EA7"/>
                </a:solidFill>
                <a:latin typeface="Proxima Nova"/>
                <a:ea typeface="Proxima Nova"/>
                <a:cs typeface="Proxima Nova"/>
                <a:sym typeface="Proxima Nova"/>
              </a:rPr>
              <a:t> </a:t>
            </a:r>
            <a:r>
              <a:rPr b="0" i="0" lang="en" sz="2400" u="none" cap="none" strike="noStrike">
                <a:solidFill>
                  <a:srgbClr val="000000"/>
                </a:solidFill>
                <a:latin typeface="Proxima Nova"/>
                <a:ea typeface="Proxima Nova"/>
                <a:cs typeface="Proxima Nova"/>
                <a:sym typeface="Proxima Nova"/>
              </a:rPr>
              <a:t>and </a:t>
            </a:r>
            <a:r>
              <a:rPr b="0" i="0" lang="en" sz="2400" u="sng" cap="none" strike="noStrike">
                <a:solidFill>
                  <a:srgbClr val="005EA7"/>
                </a:solidFill>
                <a:latin typeface="Proxima Nova"/>
                <a:ea typeface="Proxima Nova"/>
                <a:cs typeface="Proxima Nova"/>
                <a:sym typeface="Proxima Nova"/>
                <a:hlinkClick r:id="rId5">
                  <a:extLst>
                    <a:ext uri="{A12FA001-AC4F-418D-AE19-62706E023703}">
                      <ahyp:hlinkClr val="tx"/>
                    </a:ext>
                  </a:extLst>
                </a:hlinkClick>
              </a:rPr>
              <a:t>related resources</a:t>
            </a:r>
            <a:r>
              <a:rPr b="0" i="0" lang="en" sz="2400" u="none" cap="none" strike="noStrike">
                <a:solidFill>
                  <a:srgbClr val="005EA7"/>
                </a:solidFill>
                <a:latin typeface="Proxima Nova"/>
                <a:ea typeface="Proxima Nova"/>
                <a:cs typeface="Proxima Nova"/>
                <a:sym typeface="Proxima Nova"/>
              </a:rPr>
              <a:t>.</a:t>
            </a:r>
            <a:endParaRPr b="0" i="0" sz="2400" u="none" cap="none" strike="noStrike">
              <a:solidFill>
                <a:srgbClr val="005EA7"/>
              </a:solidFill>
              <a:latin typeface="Proxima Nova"/>
              <a:ea typeface="Proxima Nova"/>
              <a:cs typeface="Proxima Nova"/>
              <a:sym typeface="Proxima Nova"/>
            </a:endParaRPr>
          </a:p>
          <a:p>
            <a:pPr indent="0" lvl="0" marL="0" marR="0" rtl="0" algn="l">
              <a:lnSpc>
                <a:spcPct val="120000"/>
              </a:lnSpc>
              <a:spcBef>
                <a:spcPts val="1500"/>
              </a:spcBef>
              <a:spcAft>
                <a:spcPts val="0"/>
              </a:spcAft>
              <a:buClr>
                <a:schemeClr val="dk1"/>
              </a:buClr>
              <a:buSzPts val="700"/>
              <a:buFont typeface="Lato"/>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150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1500"/>
              </a:spcBef>
              <a:spcAft>
                <a:spcPts val="0"/>
              </a:spcAft>
              <a:buClr>
                <a:schemeClr val="dk1"/>
              </a:buClr>
              <a:buSzPts val="700"/>
              <a:buFont typeface="Lato"/>
              <a:buNone/>
            </a:pPr>
            <a:r>
              <a:t/>
            </a:r>
            <a:endParaRPr b="1" i="0" sz="2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p:txBody>
      </p:sp>
      <p:sp>
        <p:nvSpPr>
          <p:cNvPr id="514" name="Google Shape;514;p4"/>
          <p:cNvSpPr txBox="1"/>
          <p:nvPr/>
        </p:nvSpPr>
        <p:spPr>
          <a:xfrm>
            <a:off x="2016450" y="632725"/>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An Introduction to the Shared Power Strategy™ Philosophy</a:t>
            </a:r>
            <a:endParaRPr b="0" i="0" sz="6000" u="none" cap="none" strike="noStrike">
              <a:solidFill>
                <a:srgbClr val="000000"/>
              </a:solidFill>
              <a:latin typeface="Lora"/>
              <a:ea typeface="Lora"/>
              <a:cs typeface="Lora"/>
              <a:sym typeface="Lora"/>
            </a:endParaRPr>
          </a:p>
        </p:txBody>
      </p:sp>
      <p:sp>
        <p:nvSpPr>
          <p:cNvPr id="515" name="Google Shape;515;p4"/>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6" name="Google Shape;516;p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13"/>
                                        </p:tgtEl>
                                        <p:attrNameLst>
                                          <p:attrName>style.visibility</p:attrName>
                                        </p:attrNameLst>
                                      </p:cBhvr>
                                      <p:to>
                                        <p:strVal val="visible"/>
                                      </p:to>
                                    </p:set>
                                    <p:animEffect filter="fade" transition="in">
                                      <p:cBhvr>
                                        <p:cTn dur="1000"/>
                                        <p:tgtEl>
                                          <p:spTgt spid="5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8" name="Shape 908"/>
        <p:cNvGrpSpPr/>
        <p:nvPr/>
      </p:nvGrpSpPr>
      <p:grpSpPr>
        <a:xfrm>
          <a:off x="0" y="0"/>
          <a:ext cx="0" cy="0"/>
          <a:chOff x="0" y="0"/>
          <a:chExt cx="0" cy="0"/>
        </a:xfrm>
      </p:grpSpPr>
      <p:sp>
        <p:nvSpPr>
          <p:cNvPr id="909" name="Google Shape;909;p40"/>
          <p:cNvSpPr txBox="1"/>
          <p:nvPr/>
        </p:nvSpPr>
        <p:spPr>
          <a:xfrm>
            <a:off x="1373975" y="24160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212121"/>
                </a:solidFill>
                <a:latin typeface="Lora"/>
                <a:ea typeface="Lora"/>
                <a:cs typeface="Lora"/>
                <a:sym typeface="Lora"/>
              </a:rPr>
              <a:t>Key Results</a:t>
            </a:r>
            <a:endParaRPr b="0" i="0" sz="6000" u="none" cap="none" strike="noStrike">
              <a:solidFill>
                <a:srgbClr val="212121"/>
              </a:solidFill>
              <a:latin typeface="Lora"/>
              <a:ea typeface="Lora"/>
              <a:cs typeface="Lora"/>
              <a:sym typeface="Lora"/>
            </a:endParaRPr>
          </a:p>
        </p:txBody>
      </p:sp>
      <p:sp>
        <p:nvSpPr>
          <p:cNvPr id="910" name="Google Shape;910;p40"/>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40"/>
          <p:cNvSpPr txBox="1"/>
          <p:nvPr/>
        </p:nvSpPr>
        <p:spPr>
          <a:xfrm>
            <a:off x="1297925" y="1490550"/>
            <a:ext cx="14557800" cy="7692300"/>
          </a:xfrm>
          <a:prstGeom prst="rect">
            <a:avLst/>
          </a:prstGeom>
          <a:noFill/>
          <a:ln>
            <a:noFill/>
          </a:ln>
        </p:spPr>
        <p:txBody>
          <a:bodyPr anchorCtr="0" anchor="t" bIns="95975" lIns="243775" spcFirstLastPara="1" rIns="383900" wrap="square" tIns="121875">
            <a:noAutofit/>
          </a:bodyPr>
          <a:lstStyle/>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Key results are where the real power of your strategic plan will lie, because they break your objectives down into actionable milestones or measures that when hit, virtually ensure positive forward momentum. </a:t>
            </a:r>
            <a:br>
              <a:rPr b="0" i="0" lang="en" sz="2350" u="none" cap="none" strike="noStrike">
                <a:solidFill>
                  <a:srgbClr val="000000"/>
                </a:solidFill>
                <a:latin typeface="Proxima Nova"/>
                <a:ea typeface="Proxima Nova"/>
                <a:cs typeface="Proxima Nova"/>
                <a:sym typeface="Proxima Nova"/>
              </a:rPr>
            </a:b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To set your key results, work through each objective, one-by-one, with your strategic planning committee. Ask yourselves: “what are the 2-5 things we’ll need to produce or accomplish in order to make this objective true?” Then, answer that question by crafting a short list of key results. Each key result should have a timeframe associated with it by which you will aim to achieve that result.</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The most effective key results sets include a mix of output-oriented key results and outcome-oriented key results. What’s the difference? Output-oriented key results describe the key milestones that need to be hit in the process of accomplishing the objective. For example, an output-oriented key result could be “relaunch our website by the end of Q3.” Outcome-oriented key results describe the measurable change that occurs in the process of working toward the objective. They describe growth, optimization or improvement. For example, an outcome-oriented key result could be “Increase web traffic by 25% by Q4.”</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br>
              <a:rPr b="0" i="0" lang="en" sz="2350" u="none" cap="none" strike="noStrike">
                <a:solidFill>
                  <a:srgbClr val="000000"/>
                </a:solidFill>
                <a:latin typeface="Proxima Nova"/>
                <a:ea typeface="Proxima Nova"/>
                <a:cs typeface="Proxima Nova"/>
                <a:sym typeface="Proxima Nova"/>
              </a:rPr>
            </a:br>
            <a:r>
              <a:rPr b="0" i="0" lang="en" sz="2350" u="none" cap="none" strike="noStrike">
                <a:solidFill>
                  <a:srgbClr val="000000"/>
                </a:solidFill>
                <a:latin typeface="Proxima Nova"/>
                <a:ea typeface="Proxima Nova"/>
                <a:cs typeface="Proxima Nova"/>
                <a:sym typeface="Proxima Nova"/>
              </a:rPr>
              <a:t>It can be tempting to simply break each objective into a set of milestones, which become output-oriented key results, but doing that alone will make it difficult to measure how things are changing as the result of your work, and misses the opportunity to meaningfully tie OKRs to measurable mission advancement. Aim to include at least one outcome-oriented key result for every objective in your plan. Use the pages that follow to develop 2-5 key results for each objective in your plan. Then, we suggest flowing your pillars, objectives and key results into a </a:t>
            </a:r>
            <a:r>
              <a:rPr b="0" i="0" lang="en" sz="235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dashboard using the template available on our website</a:t>
            </a:r>
            <a:r>
              <a:rPr b="0" i="0" lang="en" sz="2350" u="none" cap="none" strike="noStrike">
                <a:solidFill>
                  <a:srgbClr val="000000"/>
                </a:solidFill>
                <a:latin typeface="Proxima Nova"/>
                <a:ea typeface="Proxima Nova"/>
                <a:cs typeface="Proxima Nova"/>
                <a:sym typeface="Proxima Nova"/>
              </a:rPr>
              <a:t> and using it to track your  progress on a weekly basis.</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50"/>
              <a:buFont typeface="Arial"/>
              <a:buNone/>
            </a:pPr>
            <a:r>
              <a:t/>
            </a:r>
            <a:endParaRPr b="1" i="0" sz="2350" u="none" cap="none" strike="noStrike">
              <a:solidFill>
                <a:srgbClr val="000000"/>
              </a:solidFill>
              <a:latin typeface="Proxima Nova"/>
              <a:ea typeface="Proxima Nova"/>
              <a:cs typeface="Proxima Nova"/>
              <a:sym typeface="Proxima Nova"/>
            </a:endParaRPr>
          </a:p>
        </p:txBody>
      </p:sp>
      <p:sp>
        <p:nvSpPr>
          <p:cNvPr id="912" name="Google Shape;912;p40"/>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913" name="Google Shape;913;p40"/>
          <p:cNvSpPr/>
          <p:nvPr/>
        </p:nvSpPr>
        <p:spPr>
          <a:xfrm>
            <a:off x="17109363" y="3361200"/>
            <a:ext cx="6993600" cy="6993600"/>
          </a:xfrm>
          <a:prstGeom prst="ellipse">
            <a:avLst/>
          </a:prstGeom>
          <a:solidFill>
            <a:srgbClr val="D3C8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BFCDBE"/>
              </a:solidFill>
              <a:latin typeface="Arial"/>
              <a:ea typeface="Arial"/>
              <a:cs typeface="Arial"/>
              <a:sym typeface="Arial"/>
            </a:endParaRPr>
          </a:p>
        </p:txBody>
      </p:sp>
      <p:sp>
        <p:nvSpPr>
          <p:cNvPr id="914" name="Google Shape;914;p40"/>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5" name="Google Shape;915;p40"/>
          <p:cNvSpPr/>
          <p:nvPr/>
        </p:nvSpPr>
        <p:spPr>
          <a:xfrm>
            <a:off x="16127560" y="3544133"/>
            <a:ext cx="5530712" cy="5750816"/>
          </a:xfrm>
          <a:custGeom>
            <a:rect b="b" l="l" r="r" t="t"/>
            <a:pathLst>
              <a:path extrusionOk="0" h="18420" w="17715">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9" name="Shape 919"/>
        <p:cNvGrpSpPr/>
        <p:nvPr/>
      </p:nvGrpSpPr>
      <p:grpSpPr>
        <a:xfrm>
          <a:off x="0" y="0"/>
          <a:ext cx="0" cy="0"/>
          <a:chOff x="0" y="0"/>
          <a:chExt cx="0" cy="0"/>
        </a:xfrm>
      </p:grpSpPr>
      <p:sp>
        <p:nvSpPr>
          <p:cNvPr id="920" name="Google Shape;920;p41"/>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1" name="Google Shape;921;p41"/>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graphicFrame>
        <p:nvGraphicFramePr>
          <p:cNvPr id="922" name="Google Shape;922;p41"/>
          <p:cNvGraphicFramePr/>
          <p:nvPr/>
        </p:nvGraphicFramePr>
        <p:xfrm>
          <a:off x="373700" y="1320100"/>
          <a:ext cx="3000000" cy="3000000"/>
        </p:xfrm>
        <a:graphic>
          <a:graphicData uri="http://schemas.openxmlformats.org/drawingml/2006/table">
            <a:tbl>
              <a:tblPr>
                <a:noFill/>
                <a:tableStyleId>{3BB650CA-D8FE-448F-BFEA-7A763C109FA9}</a:tableStyleId>
              </a:tblPr>
              <a:tblGrid>
                <a:gridCol w="23636400"/>
              </a:tblGrid>
              <a:tr h="74865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1: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1.2</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tc>
              </a:tr>
              <a:tr h="175345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1.3</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r>
              <a:tr h="892475">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2: </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22</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2.3</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23" name="Google Shape;923;p41"/>
          <p:cNvSpPr txBox="1"/>
          <p:nvPr/>
        </p:nvSpPr>
        <p:spPr>
          <a:xfrm>
            <a:off x="373700" y="28375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5000" u="none" cap="none" strike="noStrike">
                <a:solidFill>
                  <a:srgbClr val="161616"/>
                </a:solidFill>
                <a:latin typeface="Lora"/>
                <a:ea typeface="Lora"/>
                <a:cs typeface="Lora"/>
                <a:sym typeface="Lora"/>
              </a:rPr>
              <a:t>Our Strategic Plan Key Results include: </a:t>
            </a:r>
            <a:endParaRPr b="0" i="0" sz="5000" u="none" cap="none" strike="noStrike">
              <a:solidFill>
                <a:srgbClr val="161616"/>
              </a:solidFill>
              <a:latin typeface="Lora"/>
              <a:ea typeface="Lora"/>
              <a:cs typeface="Lora"/>
              <a:sym typeface="Lora"/>
            </a:endParaRPr>
          </a:p>
        </p:txBody>
      </p:sp>
      <p:sp>
        <p:nvSpPr>
          <p:cNvPr id="924" name="Google Shape;924;p41"/>
          <p:cNvSpPr/>
          <p:nvPr/>
        </p:nvSpPr>
        <p:spPr>
          <a:xfrm>
            <a:off x="23090902" y="228400"/>
            <a:ext cx="743474" cy="72706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8" name="Shape 928"/>
        <p:cNvGrpSpPr/>
        <p:nvPr/>
      </p:nvGrpSpPr>
      <p:grpSpPr>
        <a:xfrm>
          <a:off x="0" y="0"/>
          <a:ext cx="0" cy="0"/>
          <a:chOff x="0" y="0"/>
          <a:chExt cx="0" cy="0"/>
        </a:xfrm>
      </p:grpSpPr>
      <p:sp>
        <p:nvSpPr>
          <p:cNvPr id="929" name="Google Shape;929;p42"/>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0" name="Google Shape;930;p42"/>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graphicFrame>
        <p:nvGraphicFramePr>
          <p:cNvPr id="931" name="Google Shape;931;p42"/>
          <p:cNvGraphicFramePr/>
          <p:nvPr/>
        </p:nvGraphicFramePr>
        <p:xfrm>
          <a:off x="373700" y="1320100"/>
          <a:ext cx="3000000" cy="3000000"/>
        </p:xfrm>
        <a:graphic>
          <a:graphicData uri="http://schemas.openxmlformats.org/drawingml/2006/table">
            <a:tbl>
              <a:tblPr>
                <a:noFill/>
                <a:tableStyleId>{3BB650CA-D8FE-448F-BFEA-7A763C109FA9}</a:tableStyleId>
              </a:tblPr>
              <a:tblGrid>
                <a:gridCol w="23636400"/>
              </a:tblGrid>
              <a:tr h="74865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3 </a:t>
                      </a:r>
                      <a:endParaRPr b="1" sz="1400" u="none" cap="none" strike="noStrike">
                        <a:latin typeface="Proxima Nova"/>
                        <a:ea typeface="Proxima Nova"/>
                        <a:cs typeface="Proxima Nova"/>
                        <a:sym typeface="Proxima Nova"/>
                      </a:endParaRPr>
                    </a:p>
                  </a:txBody>
                  <a:tcPr marT="91425" marB="91425" marR="91425" marL="91425">
                    <a:solidFill>
                      <a:srgbClr val="D3C8C4"/>
                    </a:solidFill>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3.2</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tc>
              </a:tr>
              <a:tr h="1553325">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3.3</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B cap="flat" cmpd="sng" w="9525">
                      <a:solidFill>
                        <a:srgbClr val="9E9E9E"/>
                      </a:solidFill>
                      <a:prstDash val="solid"/>
                      <a:round/>
                      <a:headEnd len="sm" w="sm" type="none"/>
                      <a:tailEnd len="sm" w="sm" type="none"/>
                    </a:lnB>
                  </a:tcPr>
                </a:tc>
              </a:tr>
              <a:tr h="892475">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Pillar 4</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3C8C4"/>
                    </a:solidFill>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3.2</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4100">
                <a:tc>
                  <a:txBody>
                    <a:bodyPr/>
                    <a:lstStyle/>
                    <a:p>
                      <a:pPr indent="0" lvl="0" marL="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Objective 3.3</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1:</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2: </a:t>
                      </a:r>
                      <a:endParaRPr b="1" sz="1400" u="none" cap="none" strike="noStrike">
                        <a:latin typeface="Proxima Nova"/>
                        <a:ea typeface="Proxima Nova"/>
                        <a:cs typeface="Proxima Nova"/>
                        <a:sym typeface="Proxima Nova"/>
                      </a:endParaRPr>
                    </a:p>
                    <a:p>
                      <a:pPr indent="0" lvl="0" marL="457200" marR="0" rtl="0" algn="l">
                        <a:lnSpc>
                          <a:spcPct val="100000"/>
                        </a:lnSpc>
                        <a:spcBef>
                          <a:spcPts val="0"/>
                        </a:spcBef>
                        <a:spcAft>
                          <a:spcPts val="0"/>
                        </a:spcAft>
                        <a:buClr>
                          <a:srgbClr val="000000"/>
                        </a:buClr>
                        <a:buSzPts val="1400"/>
                        <a:buFont typeface="Arial"/>
                        <a:buNone/>
                      </a:pPr>
                      <a:r>
                        <a:rPr b="1" lang="en" sz="1400" u="none" cap="none" strike="noStrike">
                          <a:latin typeface="Proxima Nova"/>
                          <a:ea typeface="Proxima Nova"/>
                          <a:cs typeface="Proxima Nova"/>
                          <a:sym typeface="Proxima Nova"/>
                        </a:rPr>
                        <a:t>Key Result 3:</a:t>
                      </a:r>
                      <a:endParaRPr b="1" sz="1400" u="none" cap="none" strike="noStrike">
                        <a:latin typeface="Proxima Nova"/>
                        <a:ea typeface="Proxima Nova"/>
                        <a:cs typeface="Proxima Nova"/>
                        <a:sym typeface="Proxima Nova"/>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32" name="Google Shape;932;p42"/>
          <p:cNvSpPr/>
          <p:nvPr/>
        </p:nvSpPr>
        <p:spPr>
          <a:xfrm>
            <a:off x="23090902" y="228400"/>
            <a:ext cx="743474" cy="72706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42"/>
          <p:cNvSpPr txBox="1"/>
          <p:nvPr/>
        </p:nvSpPr>
        <p:spPr>
          <a:xfrm>
            <a:off x="373700" y="28375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5000" u="none" cap="none" strike="noStrike">
                <a:solidFill>
                  <a:srgbClr val="161616"/>
                </a:solidFill>
                <a:latin typeface="Lora"/>
                <a:ea typeface="Lora"/>
                <a:cs typeface="Lora"/>
                <a:sym typeface="Lora"/>
              </a:rPr>
              <a:t>Our Strategic Plan Key Results include: </a:t>
            </a:r>
            <a:endParaRPr b="0" i="0" sz="5000" u="none" cap="none" strike="noStrike">
              <a:solidFill>
                <a:srgbClr val="161616"/>
              </a:solidFill>
              <a:latin typeface="Lora"/>
              <a:ea typeface="Lora"/>
              <a:cs typeface="Lora"/>
              <a:sym typeface="Lora"/>
            </a:endParaRP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7" name="Shape 937"/>
        <p:cNvGrpSpPr/>
        <p:nvPr/>
      </p:nvGrpSpPr>
      <p:grpSpPr>
        <a:xfrm>
          <a:off x="0" y="0"/>
          <a:ext cx="0" cy="0"/>
          <a:chOff x="0" y="0"/>
          <a:chExt cx="0" cy="0"/>
        </a:xfrm>
      </p:grpSpPr>
      <p:sp>
        <p:nvSpPr>
          <p:cNvPr id="938" name="Google Shape;938;p43"/>
          <p:cNvSpPr txBox="1"/>
          <p:nvPr/>
        </p:nvSpPr>
        <p:spPr>
          <a:xfrm>
            <a:off x="1373975" y="241600"/>
            <a:ext cx="21381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212121"/>
                </a:solidFill>
                <a:latin typeface="Lora"/>
                <a:ea typeface="Lora"/>
                <a:cs typeface="Lora"/>
                <a:sym typeface="Lora"/>
              </a:rPr>
              <a:t>Dashboard and Meeting Cadence</a:t>
            </a:r>
            <a:endParaRPr b="0" i="0" sz="6000" u="none" cap="none" strike="noStrike">
              <a:solidFill>
                <a:srgbClr val="212121"/>
              </a:solidFill>
              <a:latin typeface="Lora"/>
              <a:ea typeface="Lora"/>
              <a:cs typeface="Lora"/>
              <a:sym typeface="Lora"/>
            </a:endParaRPr>
          </a:p>
        </p:txBody>
      </p:sp>
      <p:sp>
        <p:nvSpPr>
          <p:cNvPr id="939" name="Google Shape;939;p43"/>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0" name="Google Shape;940;p43"/>
          <p:cNvSpPr txBox="1"/>
          <p:nvPr/>
        </p:nvSpPr>
        <p:spPr>
          <a:xfrm>
            <a:off x="1373975" y="1535800"/>
            <a:ext cx="15716100" cy="4221900"/>
          </a:xfrm>
          <a:prstGeom prst="rect">
            <a:avLst/>
          </a:prstGeom>
          <a:noFill/>
          <a:ln>
            <a:noFill/>
          </a:ln>
        </p:spPr>
        <p:txBody>
          <a:bodyPr anchorCtr="0" anchor="t" bIns="95975" lIns="243775" spcFirstLastPara="1" rIns="383900" wrap="square" tIns="121875">
            <a:noAutofit/>
          </a:bodyPr>
          <a:lstStyle/>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With the completion of your key results your strategic plan is nearly </a:t>
            </a:r>
            <a:r>
              <a:rPr b="1" i="0" lang="en" sz="2350" u="none" cap="none" strike="noStrike">
                <a:solidFill>
                  <a:srgbClr val="000000"/>
                </a:solidFill>
                <a:latin typeface="Proxima Nova"/>
                <a:ea typeface="Proxima Nova"/>
                <a:cs typeface="Proxima Nova"/>
                <a:sym typeface="Proxima Nova"/>
              </a:rPr>
              <a:t>DONE</a:t>
            </a:r>
            <a:r>
              <a:rPr b="0" i="0" lang="en" sz="2350" u="none" cap="none" strike="noStrike">
                <a:solidFill>
                  <a:srgbClr val="000000"/>
                </a:solidFill>
                <a:latin typeface="Proxima Nova"/>
                <a:ea typeface="Proxima Nova"/>
                <a:cs typeface="Proxima Nova"/>
                <a:sym typeface="Proxima Nova"/>
              </a:rPr>
              <a:t>. Congratulations! Document it, share it with your team, get people excited about the role they can play in its success, and then set your organization up to ensure you see it through! First, set up a dashboard for tracking your objectives and key results using </a:t>
            </a:r>
            <a:r>
              <a:rPr b="0" i="0" lang="en" sz="235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this template</a:t>
            </a:r>
            <a:r>
              <a:rPr b="0" i="0" lang="en" sz="2350" u="none" cap="none" strike="noStrike">
                <a:solidFill>
                  <a:srgbClr val="000000"/>
                </a:solidFill>
                <a:latin typeface="Proxima Nova"/>
                <a:ea typeface="Proxima Nova"/>
                <a:cs typeface="Proxima Nova"/>
                <a:sym typeface="Proxima Nova"/>
              </a:rPr>
              <a:t>. The template also includes space for planning the specific activities you’ll need to carry out in order to see your strategic plan through </a:t>
            </a:r>
            <a:r>
              <a:rPr b="0" i="1" lang="en" sz="2350" u="none" cap="none" strike="noStrike">
                <a:solidFill>
                  <a:srgbClr val="000000"/>
                </a:solidFill>
                <a:latin typeface="Proxima Nova"/>
                <a:ea typeface="Proxima Nova"/>
                <a:cs typeface="Proxima Nova"/>
                <a:sym typeface="Proxima Nova"/>
              </a:rPr>
              <a:t>every quarter. </a:t>
            </a:r>
            <a:endParaRPr b="0" i="1"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1"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Then, schedule a cadence of regular meetings with your marketing/comms team, or anyone who will contribute to this plan, to discuss your progress, identify roadblocks, and make adjustments to your strategic plans as needed. Here’s what we suggest:</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50"/>
              <a:buFont typeface="Arial"/>
              <a:buNone/>
            </a:pPr>
            <a:r>
              <a:t/>
            </a:r>
            <a:endParaRPr b="1" i="0" sz="2350" u="none" cap="none" strike="noStrike">
              <a:solidFill>
                <a:srgbClr val="000000"/>
              </a:solidFill>
              <a:latin typeface="Proxima Nova"/>
              <a:ea typeface="Proxima Nova"/>
              <a:cs typeface="Proxima Nova"/>
              <a:sym typeface="Proxima Nova"/>
            </a:endParaRPr>
          </a:p>
        </p:txBody>
      </p:sp>
      <p:sp>
        <p:nvSpPr>
          <p:cNvPr id="941" name="Google Shape;941;p43"/>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942" name="Google Shape;942;p43"/>
          <p:cNvSpPr/>
          <p:nvPr/>
        </p:nvSpPr>
        <p:spPr>
          <a:xfrm>
            <a:off x="17109363" y="3361200"/>
            <a:ext cx="6993600" cy="6993600"/>
          </a:xfrm>
          <a:prstGeom prst="ellipse">
            <a:avLst/>
          </a:prstGeom>
          <a:solidFill>
            <a:srgbClr val="D3C8C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BFCDBE"/>
              </a:solidFill>
              <a:latin typeface="Arial"/>
              <a:ea typeface="Arial"/>
              <a:cs typeface="Arial"/>
              <a:sym typeface="Arial"/>
            </a:endParaRPr>
          </a:p>
        </p:txBody>
      </p:sp>
      <p:sp>
        <p:nvSpPr>
          <p:cNvPr id="943" name="Google Shape;943;p43"/>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43"/>
          <p:cNvSpPr/>
          <p:nvPr/>
        </p:nvSpPr>
        <p:spPr>
          <a:xfrm>
            <a:off x="16361850" y="3989226"/>
            <a:ext cx="5640389" cy="5368094"/>
          </a:xfrm>
          <a:custGeom>
            <a:rect b="b" l="l" r="r" t="t"/>
            <a:pathLst>
              <a:path extrusionOk="0" h="16620" w="16279">
                <a:moveTo>
                  <a:pt x="8882" y="438"/>
                </a:moveTo>
                <a:lnTo>
                  <a:pt x="9368" y="536"/>
                </a:lnTo>
                <a:lnTo>
                  <a:pt x="9295" y="657"/>
                </a:lnTo>
                <a:lnTo>
                  <a:pt x="9222" y="803"/>
                </a:lnTo>
                <a:lnTo>
                  <a:pt x="9174" y="974"/>
                </a:lnTo>
                <a:lnTo>
                  <a:pt x="9149" y="1120"/>
                </a:lnTo>
                <a:lnTo>
                  <a:pt x="8882" y="1095"/>
                </a:lnTo>
                <a:lnTo>
                  <a:pt x="8906" y="803"/>
                </a:lnTo>
                <a:lnTo>
                  <a:pt x="8906" y="633"/>
                </a:lnTo>
                <a:lnTo>
                  <a:pt x="8882" y="438"/>
                </a:lnTo>
                <a:close/>
                <a:moveTo>
                  <a:pt x="8590" y="414"/>
                </a:moveTo>
                <a:lnTo>
                  <a:pt x="8541" y="803"/>
                </a:lnTo>
                <a:lnTo>
                  <a:pt x="8517" y="1095"/>
                </a:lnTo>
                <a:lnTo>
                  <a:pt x="8322" y="1120"/>
                </a:lnTo>
                <a:lnTo>
                  <a:pt x="8127" y="1193"/>
                </a:lnTo>
                <a:lnTo>
                  <a:pt x="8127" y="925"/>
                </a:lnTo>
                <a:lnTo>
                  <a:pt x="8127" y="682"/>
                </a:lnTo>
                <a:lnTo>
                  <a:pt x="8152" y="560"/>
                </a:lnTo>
                <a:lnTo>
                  <a:pt x="8152" y="414"/>
                </a:lnTo>
                <a:close/>
                <a:moveTo>
                  <a:pt x="9636" y="609"/>
                </a:moveTo>
                <a:lnTo>
                  <a:pt x="10147" y="755"/>
                </a:lnTo>
                <a:lnTo>
                  <a:pt x="10074" y="876"/>
                </a:lnTo>
                <a:lnTo>
                  <a:pt x="9977" y="1047"/>
                </a:lnTo>
                <a:lnTo>
                  <a:pt x="9879" y="1241"/>
                </a:lnTo>
                <a:lnTo>
                  <a:pt x="9490" y="1168"/>
                </a:lnTo>
                <a:lnTo>
                  <a:pt x="9636" y="609"/>
                </a:lnTo>
                <a:close/>
                <a:moveTo>
                  <a:pt x="7592" y="487"/>
                </a:moveTo>
                <a:lnTo>
                  <a:pt x="7714" y="511"/>
                </a:lnTo>
                <a:lnTo>
                  <a:pt x="7860" y="560"/>
                </a:lnTo>
                <a:lnTo>
                  <a:pt x="7884" y="560"/>
                </a:lnTo>
                <a:lnTo>
                  <a:pt x="7860" y="706"/>
                </a:lnTo>
                <a:lnTo>
                  <a:pt x="7811" y="974"/>
                </a:lnTo>
                <a:lnTo>
                  <a:pt x="7811" y="1120"/>
                </a:lnTo>
                <a:lnTo>
                  <a:pt x="7860" y="1266"/>
                </a:lnTo>
                <a:lnTo>
                  <a:pt x="7884" y="1290"/>
                </a:lnTo>
                <a:lnTo>
                  <a:pt x="7543" y="1290"/>
                </a:lnTo>
                <a:lnTo>
                  <a:pt x="7519" y="1193"/>
                </a:lnTo>
                <a:lnTo>
                  <a:pt x="7519" y="1120"/>
                </a:lnTo>
                <a:lnTo>
                  <a:pt x="7470" y="925"/>
                </a:lnTo>
                <a:lnTo>
                  <a:pt x="7446" y="706"/>
                </a:lnTo>
                <a:lnTo>
                  <a:pt x="7446" y="487"/>
                </a:lnTo>
                <a:close/>
                <a:moveTo>
                  <a:pt x="7251" y="511"/>
                </a:moveTo>
                <a:lnTo>
                  <a:pt x="7203" y="657"/>
                </a:lnTo>
                <a:lnTo>
                  <a:pt x="7203" y="828"/>
                </a:lnTo>
                <a:lnTo>
                  <a:pt x="7227" y="1071"/>
                </a:lnTo>
                <a:lnTo>
                  <a:pt x="7227" y="1193"/>
                </a:lnTo>
                <a:lnTo>
                  <a:pt x="7276" y="1314"/>
                </a:lnTo>
                <a:lnTo>
                  <a:pt x="7057" y="1339"/>
                </a:lnTo>
                <a:lnTo>
                  <a:pt x="6886" y="1363"/>
                </a:lnTo>
                <a:lnTo>
                  <a:pt x="6862" y="1314"/>
                </a:lnTo>
                <a:lnTo>
                  <a:pt x="6740" y="1071"/>
                </a:lnTo>
                <a:lnTo>
                  <a:pt x="6643" y="828"/>
                </a:lnTo>
                <a:lnTo>
                  <a:pt x="6570" y="657"/>
                </a:lnTo>
                <a:lnTo>
                  <a:pt x="6740" y="609"/>
                </a:lnTo>
                <a:lnTo>
                  <a:pt x="6959" y="560"/>
                </a:lnTo>
                <a:lnTo>
                  <a:pt x="7251" y="511"/>
                </a:lnTo>
                <a:close/>
                <a:moveTo>
                  <a:pt x="10536" y="901"/>
                </a:moveTo>
                <a:lnTo>
                  <a:pt x="10634" y="925"/>
                </a:lnTo>
                <a:lnTo>
                  <a:pt x="10877" y="1022"/>
                </a:lnTo>
                <a:lnTo>
                  <a:pt x="10755" y="1217"/>
                </a:lnTo>
                <a:lnTo>
                  <a:pt x="10585" y="1387"/>
                </a:lnTo>
                <a:lnTo>
                  <a:pt x="10269" y="1314"/>
                </a:lnTo>
                <a:lnTo>
                  <a:pt x="10415" y="1120"/>
                </a:lnTo>
                <a:lnTo>
                  <a:pt x="10536" y="901"/>
                </a:lnTo>
                <a:close/>
                <a:moveTo>
                  <a:pt x="6351" y="706"/>
                </a:moveTo>
                <a:lnTo>
                  <a:pt x="6375" y="974"/>
                </a:lnTo>
                <a:lnTo>
                  <a:pt x="6448" y="1193"/>
                </a:lnTo>
                <a:lnTo>
                  <a:pt x="6546" y="1412"/>
                </a:lnTo>
                <a:lnTo>
                  <a:pt x="5962" y="1557"/>
                </a:lnTo>
                <a:lnTo>
                  <a:pt x="5962" y="1533"/>
                </a:lnTo>
                <a:lnTo>
                  <a:pt x="5889" y="1314"/>
                </a:lnTo>
                <a:lnTo>
                  <a:pt x="5840" y="1095"/>
                </a:lnTo>
                <a:lnTo>
                  <a:pt x="5792" y="876"/>
                </a:lnTo>
                <a:lnTo>
                  <a:pt x="6351" y="706"/>
                </a:lnTo>
                <a:close/>
                <a:moveTo>
                  <a:pt x="11266" y="1168"/>
                </a:moveTo>
                <a:lnTo>
                  <a:pt x="11631" y="1339"/>
                </a:lnTo>
                <a:lnTo>
                  <a:pt x="11510" y="1485"/>
                </a:lnTo>
                <a:lnTo>
                  <a:pt x="11437" y="1582"/>
                </a:lnTo>
                <a:lnTo>
                  <a:pt x="11388" y="1679"/>
                </a:lnTo>
                <a:lnTo>
                  <a:pt x="10974" y="1509"/>
                </a:lnTo>
                <a:lnTo>
                  <a:pt x="11120" y="1363"/>
                </a:lnTo>
                <a:lnTo>
                  <a:pt x="11266" y="1168"/>
                </a:lnTo>
                <a:close/>
                <a:moveTo>
                  <a:pt x="5548" y="974"/>
                </a:moveTo>
                <a:lnTo>
                  <a:pt x="5597" y="1168"/>
                </a:lnTo>
                <a:lnTo>
                  <a:pt x="5621" y="1387"/>
                </a:lnTo>
                <a:lnTo>
                  <a:pt x="5670" y="1509"/>
                </a:lnTo>
                <a:lnTo>
                  <a:pt x="5719" y="1630"/>
                </a:lnTo>
                <a:lnTo>
                  <a:pt x="5743" y="1630"/>
                </a:lnTo>
                <a:lnTo>
                  <a:pt x="5694" y="1655"/>
                </a:lnTo>
                <a:lnTo>
                  <a:pt x="5354" y="1776"/>
                </a:lnTo>
                <a:lnTo>
                  <a:pt x="5013" y="1922"/>
                </a:lnTo>
                <a:lnTo>
                  <a:pt x="4964" y="1874"/>
                </a:lnTo>
                <a:lnTo>
                  <a:pt x="4818" y="1606"/>
                </a:lnTo>
                <a:lnTo>
                  <a:pt x="4745" y="1509"/>
                </a:lnTo>
                <a:lnTo>
                  <a:pt x="4672" y="1387"/>
                </a:lnTo>
                <a:lnTo>
                  <a:pt x="4964" y="1217"/>
                </a:lnTo>
                <a:lnTo>
                  <a:pt x="4989" y="1363"/>
                </a:lnTo>
                <a:lnTo>
                  <a:pt x="5037" y="1509"/>
                </a:lnTo>
                <a:lnTo>
                  <a:pt x="5135" y="1752"/>
                </a:lnTo>
                <a:lnTo>
                  <a:pt x="5159" y="1801"/>
                </a:lnTo>
                <a:lnTo>
                  <a:pt x="5281" y="1801"/>
                </a:lnTo>
                <a:lnTo>
                  <a:pt x="5305" y="1776"/>
                </a:lnTo>
                <a:lnTo>
                  <a:pt x="5329" y="1728"/>
                </a:lnTo>
                <a:lnTo>
                  <a:pt x="5329" y="1679"/>
                </a:lnTo>
                <a:lnTo>
                  <a:pt x="5329" y="1655"/>
                </a:lnTo>
                <a:lnTo>
                  <a:pt x="5281" y="1533"/>
                </a:lnTo>
                <a:lnTo>
                  <a:pt x="5232" y="1387"/>
                </a:lnTo>
                <a:lnTo>
                  <a:pt x="5183" y="1266"/>
                </a:lnTo>
                <a:lnTo>
                  <a:pt x="5135" y="1144"/>
                </a:lnTo>
                <a:lnTo>
                  <a:pt x="5548" y="974"/>
                </a:lnTo>
                <a:close/>
                <a:moveTo>
                  <a:pt x="11899" y="1485"/>
                </a:moveTo>
                <a:lnTo>
                  <a:pt x="12313" y="1703"/>
                </a:lnTo>
                <a:lnTo>
                  <a:pt x="12191" y="1801"/>
                </a:lnTo>
                <a:lnTo>
                  <a:pt x="12094" y="1898"/>
                </a:lnTo>
                <a:lnTo>
                  <a:pt x="12021" y="1995"/>
                </a:lnTo>
                <a:lnTo>
                  <a:pt x="11583" y="1776"/>
                </a:lnTo>
                <a:lnTo>
                  <a:pt x="11680" y="1679"/>
                </a:lnTo>
                <a:lnTo>
                  <a:pt x="11826" y="1533"/>
                </a:lnTo>
                <a:lnTo>
                  <a:pt x="11899" y="1485"/>
                </a:lnTo>
                <a:close/>
                <a:moveTo>
                  <a:pt x="4453" y="1509"/>
                </a:moveTo>
                <a:lnTo>
                  <a:pt x="4526" y="1679"/>
                </a:lnTo>
                <a:lnTo>
                  <a:pt x="4599" y="1849"/>
                </a:lnTo>
                <a:lnTo>
                  <a:pt x="4648" y="1947"/>
                </a:lnTo>
                <a:lnTo>
                  <a:pt x="4721" y="2068"/>
                </a:lnTo>
                <a:lnTo>
                  <a:pt x="4453" y="2214"/>
                </a:lnTo>
                <a:lnTo>
                  <a:pt x="4356" y="2068"/>
                </a:lnTo>
                <a:lnTo>
                  <a:pt x="4259" y="1947"/>
                </a:lnTo>
                <a:lnTo>
                  <a:pt x="4186" y="1825"/>
                </a:lnTo>
                <a:lnTo>
                  <a:pt x="4088" y="1728"/>
                </a:lnTo>
                <a:lnTo>
                  <a:pt x="4453" y="1509"/>
                </a:lnTo>
                <a:close/>
                <a:moveTo>
                  <a:pt x="12580" y="1874"/>
                </a:moveTo>
                <a:lnTo>
                  <a:pt x="12945" y="2117"/>
                </a:lnTo>
                <a:lnTo>
                  <a:pt x="12775" y="2239"/>
                </a:lnTo>
                <a:lnTo>
                  <a:pt x="12702" y="2312"/>
                </a:lnTo>
                <a:lnTo>
                  <a:pt x="12653" y="2385"/>
                </a:lnTo>
                <a:lnTo>
                  <a:pt x="12240" y="2117"/>
                </a:lnTo>
                <a:lnTo>
                  <a:pt x="12337" y="2044"/>
                </a:lnTo>
                <a:lnTo>
                  <a:pt x="12459" y="1971"/>
                </a:lnTo>
                <a:lnTo>
                  <a:pt x="12580" y="1874"/>
                </a:lnTo>
                <a:close/>
                <a:moveTo>
                  <a:pt x="3894" y="1849"/>
                </a:moveTo>
                <a:lnTo>
                  <a:pt x="3942" y="1971"/>
                </a:lnTo>
                <a:lnTo>
                  <a:pt x="4015" y="2093"/>
                </a:lnTo>
                <a:lnTo>
                  <a:pt x="4088" y="2239"/>
                </a:lnTo>
                <a:lnTo>
                  <a:pt x="4186" y="2385"/>
                </a:lnTo>
                <a:lnTo>
                  <a:pt x="3869" y="2579"/>
                </a:lnTo>
                <a:lnTo>
                  <a:pt x="3748" y="2458"/>
                </a:lnTo>
                <a:lnTo>
                  <a:pt x="3626" y="2312"/>
                </a:lnTo>
                <a:lnTo>
                  <a:pt x="3553" y="2239"/>
                </a:lnTo>
                <a:lnTo>
                  <a:pt x="3480" y="2190"/>
                </a:lnTo>
                <a:lnTo>
                  <a:pt x="3407" y="2190"/>
                </a:lnTo>
                <a:lnTo>
                  <a:pt x="3894" y="1849"/>
                </a:lnTo>
                <a:close/>
                <a:moveTo>
                  <a:pt x="3334" y="2239"/>
                </a:moveTo>
                <a:lnTo>
                  <a:pt x="3310" y="2287"/>
                </a:lnTo>
                <a:lnTo>
                  <a:pt x="3310" y="2385"/>
                </a:lnTo>
                <a:lnTo>
                  <a:pt x="3358" y="2482"/>
                </a:lnTo>
                <a:lnTo>
                  <a:pt x="3480" y="2652"/>
                </a:lnTo>
                <a:lnTo>
                  <a:pt x="3577" y="2798"/>
                </a:lnTo>
                <a:lnTo>
                  <a:pt x="3383" y="2944"/>
                </a:lnTo>
                <a:lnTo>
                  <a:pt x="3139" y="2725"/>
                </a:lnTo>
                <a:lnTo>
                  <a:pt x="3018" y="2652"/>
                </a:lnTo>
                <a:lnTo>
                  <a:pt x="2896" y="2579"/>
                </a:lnTo>
                <a:lnTo>
                  <a:pt x="3334" y="2239"/>
                </a:lnTo>
                <a:close/>
                <a:moveTo>
                  <a:pt x="13213" y="2312"/>
                </a:moveTo>
                <a:lnTo>
                  <a:pt x="13602" y="2628"/>
                </a:lnTo>
                <a:lnTo>
                  <a:pt x="13505" y="2725"/>
                </a:lnTo>
                <a:lnTo>
                  <a:pt x="13408" y="2847"/>
                </a:lnTo>
                <a:lnTo>
                  <a:pt x="13310" y="2993"/>
                </a:lnTo>
                <a:lnTo>
                  <a:pt x="13091" y="2774"/>
                </a:lnTo>
                <a:lnTo>
                  <a:pt x="12872" y="2555"/>
                </a:lnTo>
                <a:lnTo>
                  <a:pt x="13164" y="2360"/>
                </a:lnTo>
                <a:lnTo>
                  <a:pt x="13189" y="2336"/>
                </a:lnTo>
                <a:lnTo>
                  <a:pt x="13213" y="2312"/>
                </a:lnTo>
                <a:close/>
                <a:moveTo>
                  <a:pt x="2799" y="2652"/>
                </a:moveTo>
                <a:lnTo>
                  <a:pt x="2896" y="2798"/>
                </a:lnTo>
                <a:lnTo>
                  <a:pt x="2993" y="2944"/>
                </a:lnTo>
                <a:lnTo>
                  <a:pt x="3066" y="3042"/>
                </a:lnTo>
                <a:lnTo>
                  <a:pt x="3164" y="3115"/>
                </a:lnTo>
                <a:lnTo>
                  <a:pt x="2969" y="3309"/>
                </a:lnTo>
                <a:lnTo>
                  <a:pt x="2920" y="3285"/>
                </a:lnTo>
                <a:lnTo>
                  <a:pt x="2726" y="3188"/>
                </a:lnTo>
                <a:lnTo>
                  <a:pt x="2555" y="3090"/>
                </a:lnTo>
                <a:lnTo>
                  <a:pt x="2409" y="3017"/>
                </a:lnTo>
                <a:lnTo>
                  <a:pt x="2799" y="2652"/>
                </a:lnTo>
                <a:close/>
                <a:moveTo>
                  <a:pt x="13773" y="2774"/>
                </a:moveTo>
                <a:lnTo>
                  <a:pt x="14089" y="3115"/>
                </a:lnTo>
                <a:lnTo>
                  <a:pt x="13846" y="3236"/>
                </a:lnTo>
                <a:lnTo>
                  <a:pt x="13724" y="3334"/>
                </a:lnTo>
                <a:lnTo>
                  <a:pt x="13651" y="3407"/>
                </a:lnTo>
                <a:lnTo>
                  <a:pt x="13456" y="3163"/>
                </a:lnTo>
                <a:lnTo>
                  <a:pt x="13432" y="3139"/>
                </a:lnTo>
                <a:lnTo>
                  <a:pt x="13505" y="3090"/>
                </a:lnTo>
                <a:lnTo>
                  <a:pt x="13554" y="3017"/>
                </a:lnTo>
                <a:lnTo>
                  <a:pt x="13675" y="2896"/>
                </a:lnTo>
                <a:lnTo>
                  <a:pt x="13773" y="2774"/>
                </a:lnTo>
                <a:close/>
                <a:moveTo>
                  <a:pt x="2263" y="3188"/>
                </a:moveTo>
                <a:lnTo>
                  <a:pt x="2312" y="3285"/>
                </a:lnTo>
                <a:lnTo>
                  <a:pt x="2409" y="3358"/>
                </a:lnTo>
                <a:lnTo>
                  <a:pt x="2555" y="3480"/>
                </a:lnTo>
                <a:lnTo>
                  <a:pt x="2726" y="3577"/>
                </a:lnTo>
                <a:lnTo>
                  <a:pt x="2531" y="3796"/>
                </a:lnTo>
                <a:lnTo>
                  <a:pt x="2117" y="3553"/>
                </a:lnTo>
                <a:lnTo>
                  <a:pt x="1971" y="3504"/>
                </a:lnTo>
                <a:lnTo>
                  <a:pt x="2263" y="3188"/>
                </a:lnTo>
                <a:close/>
                <a:moveTo>
                  <a:pt x="14284" y="3334"/>
                </a:moveTo>
                <a:lnTo>
                  <a:pt x="14478" y="3577"/>
                </a:lnTo>
                <a:lnTo>
                  <a:pt x="14624" y="3820"/>
                </a:lnTo>
                <a:lnTo>
                  <a:pt x="14478" y="3869"/>
                </a:lnTo>
                <a:lnTo>
                  <a:pt x="14356" y="3918"/>
                </a:lnTo>
                <a:lnTo>
                  <a:pt x="14235" y="3966"/>
                </a:lnTo>
                <a:lnTo>
                  <a:pt x="14113" y="4039"/>
                </a:lnTo>
                <a:lnTo>
                  <a:pt x="13773" y="3577"/>
                </a:lnTo>
                <a:lnTo>
                  <a:pt x="13894" y="3528"/>
                </a:lnTo>
                <a:lnTo>
                  <a:pt x="13992" y="3480"/>
                </a:lnTo>
                <a:lnTo>
                  <a:pt x="14186" y="3382"/>
                </a:lnTo>
                <a:lnTo>
                  <a:pt x="14284" y="3334"/>
                </a:lnTo>
                <a:close/>
                <a:moveTo>
                  <a:pt x="1825" y="3699"/>
                </a:moveTo>
                <a:lnTo>
                  <a:pt x="2020" y="3845"/>
                </a:lnTo>
                <a:lnTo>
                  <a:pt x="2312" y="4064"/>
                </a:lnTo>
                <a:lnTo>
                  <a:pt x="2069" y="4453"/>
                </a:lnTo>
                <a:lnTo>
                  <a:pt x="1850" y="4307"/>
                </a:lnTo>
                <a:lnTo>
                  <a:pt x="1533" y="4112"/>
                </a:lnTo>
                <a:lnTo>
                  <a:pt x="1825" y="3699"/>
                </a:lnTo>
                <a:close/>
                <a:moveTo>
                  <a:pt x="14794" y="4112"/>
                </a:moveTo>
                <a:lnTo>
                  <a:pt x="14965" y="4453"/>
                </a:lnTo>
                <a:lnTo>
                  <a:pt x="14794" y="4526"/>
                </a:lnTo>
                <a:lnTo>
                  <a:pt x="14648" y="4599"/>
                </a:lnTo>
                <a:lnTo>
                  <a:pt x="14478" y="4696"/>
                </a:lnTo>
                <a:lnTo>
                  <a:pt x="14308" y="4356"/>
                </a:lnTo>
                <a:lnTo>
                  <a:pt x="14551" y="4258"/>
                </a:lnTo>
                <a:lnTo>
                  <a:pt x="14673" y="4210"/>
                </a:lnTo>
                <a:lnTo>
                  <a:pt x="14794" y="4112"/>
                </a:lnTo>
                <a:close/>
                <a:moveTo>
                  <a:pt x="1412" y="4331"/>
                </a:moveTo>
                <a:lnTo>
                  <a:pt x="1485" y="4429"/>
                </a:lnTo>
                <a:lnTo>
                  <a:pt x="1606" y="4526"/>
                </a:lnTo>
                <a:lnTo>
                  <a:pt x="1752" y="4648"/>
                </a:lnTo>
                <a:lnTo>
                  <a:pt x="1898" y="4745"/>
                </a:lnTo>
                <a:lnTo>
                  <a:pt x="1825" y="4867"/>
                </a:lnTo>
                <a:lnTo>
                  <a:pt x="1533" y="4745"/>
                </a:lnTo>
                <a:lnTo>
                  <a:pt x="1387" y="4696"/>
                </a:lnTo>
                <a:lnTo>
                  <a:pt x="1241" y="4696"/>
                </a:lnTo>
                <a:lnTo>
                  <a:pt x="1412" y="4331"/>
                </a:lnTo>
                <a:close/>
                <a:moveTo>
                  <a:pt x="15062" y="4745"/>
                </a:moveTo>
                <a:lnTo>
                  <a:pt x="15208" y="5183"/>
                </a:lnTo>
                <a:lnTo>
                  <a:pt x="15135" y="5183"/>
                </a:lnTo>
                <a:lnTo>
                  <a:pt x="15038" y="5207"/>
                </a:lnTo>
                <a:lnTo>
                  <a:pt x="14843" y="5256"/>
                </a:lnTo>
                <a:lnTo>
                  <a:pt x="14746" y="5305"/>
                </a:lnTo>
                <a:lnTo>
                  <a:pt x="14600" y="4891"/>
                </a:lnTo>
                <a:lnTo>
                  <a:pt x="14770" y="4842"/>
                </a:lnTo>
                <a:lnTo>
                  <a:pt x="14916" y="4794"/>
                </a:lnTo>
                <a:lnTo>
                  <a:pt x="15062" y="4745"/>
                </a:lnTo>
                <a:close/>
                <a:moveTo>
                  <a:pt x="1168" y="4794"/>
                </a:moveTo>
                <a:lnTo>
                  <a:pt x="1412" y="5013"/>
                </a:lnTo>
                <a:lnTo>
                  <a:pt x="1558" y="5086"/>
                </a:lnTo>
                <a:lnTo>
                  <a:pt x="1704" y="5159"/>
                </a:lnTo>
                <a:lnTo>
                  <a:pt x="1558" y="5524"/>
                </a:lnTo>
                <a:lnTo>
                  <a:pt x="1509" y="5475"/>
                </a:lnTo>
                <a:lnTo>
                  <a:pt x="1314" y="5402"/>
                </a:lnTo>
                <a:lnTo>
                  <a:pt x="1144" y="5353"/>
                </a:lnTo>
                <a:lnTo>
                  <a:pt x="974" y="5329"/>
                </a:lnTo>
                <a:lnTo>
                  <a:pt x="1168" y="4794"/>
                </a:lnTo>
                <a:close/>
                <a:moveTo>
                  <a:pt x="15305" y="5499"/>
                </a:moveTo>
                <a:lnTo>
                  <a:pt x="15403" y="5986"/>
                </a:lnTo>
                <a:lnTo>
                  <a:pt x="15184" y="6035"/>
                </a:lnTo>
                <a:lnTo>
                  <a:pt x="14965" y="6083"/>
                </a:lnTo>
                <a:lnTo>
                  <a:pt x="14916" y="5791"/>
                </a:lnTo>
                <a:lnTo>
                  <a:pt x="14867" y="5621"/>
                </a:lnTo>
                <a:lnTo>
                  <a:pt x="14940" y="5597"/>
                </a:lnTo>
                <a:lnTo>
                  <a:pt x="15111" y="5548"/>
                </a:lnTo>
                <a:lnTo>
                  <a:pt x="15305" y="5499"/>
                </a:lnTo>
                <a:close/>
                <a:moveTo>
                  <a:pt x="876" y="5572"/>
                </a:moveTo>
                <a:lnTo>
                  <a:pt x="1022" y="5645"/>
                </a:lnTo>
                <a:lnTo>
                  <a:pt x="1193" y="5718"/>
                </a:lnTo>
                <a:lnTo>
                  <a:pt x="1387" y="5767"/>
                </a:lnTo>
                <a:lnTo>
                  <a:pt x="1436" y="5791"/>
                </a:lnTo>
                <a:lnTo>
                  <a:pt x="1485" y="5767"/>
                </a:lnTo>
                <a:lnTo>
                  <a:pt x="1387" y="6229"/>
                </a:lnTo>
                <a:lnTo>
                  <a:pt x="1314" y="6156"/>
                </a:lnTo>
                <a:lnTo>
                  <a:pt x="1217" y="6108"/>
                </a:lnTo>
                <a:lnTo>
                  <a:pt x="1022" y="6059"/>
                </a:lnTo>
                <a:lnTo>
                  <a:pt x="876" y="6035"/>
                </a:lnTo>
                <a:lnTo>
                  <a:pt x="730" y="6059"/>
                </a:lnTo>
                <a:lnTo>
                  <a:pt x="876" y="5572"/>
                </a:lnTo>
                <a:close/>
                <a:moveTo>
                  <a:pt x="15476" y="6327"/>
                </a:moveTo>
                <a:lnTo>
                  <a:pt x="15549" y="6643"/>
                </a:lnTo>
                <a:lnTo>
                  <a:pt x="15354" y="6643"/>
                </a:lnTo>
                <a:lnTo>
                  <a:pt x="15086" y="6692"/>
                </a:lnTo>
                <a:lnTo>
                  <a:pt x="15038" y="6375"/>
                </a:lnTo>
                <a:lnTo>
                  <a:pt x="15086" y="6375"/>
                </a:lnTo>
                <a:lnTo>
                  <a:pt x="15476" y="6327"/>
                </a:lnTo>
                <a:close/>
                <a:moveTo>
                  <a:pt x="682" y="6278"/>
                </a:moveTo>
                <a:lnTo>
                  <a:pt x="779" y="6351"/>
                </a:lnTo>
                <a:lnTo>
                  <a:pt x="901" y="6375"/>
                </a:lnTo>
                <a:lnTo>
                  <a:pt x="1071" y="6448"/>
                </a:lnTo>
                <a:lnTo>
                  <a:pt x="1168" y="6497"/>
                </a:lnTo>
                <a:lnTo>
                  <a:pt x="1290" y="6497"/>
                </a:lnTo>
                <a:lnTo>
                  <a:pt x="1339" y="6473"/>
                </a:lnTo>
                <a:lnTo>
                  <a:pt x="1290" y="6716"/>
                </a:lnTo>
                <a:lnTo>
                  <a:pt x="1217" y="6667"/>
                </a:lnTo>
                <a:lnTo>
                  <a:pt x="925" y="6619"/>
                </a:lnTo>
                <a:lnTo>
                  <a:pt x="755" y="6594"/>
                </a:lnTo>
                <a:lnTo>
                  <a:pt x="609" y="6619"/>
                </a:lnTo>
                <a:lnTo>
                  <a:pt x="609" y="6619"/>
                </a:lnTo>
                <a:lnTo>
                  <a:pt x="682" y="6278"/>
                </a:lnTo>
                <a:close/>
                <a:moveTo>
                  <a:pt x="15622" y="6959"/>
                </a:moveTo>
                <a:lnTo>
                  <a:pt x="15670" y="7178"/>
                </a:lnTo>
                <a:lnTo>
                  <a:pt x="15695" y="7349"/>
                </a:lnTo>
                <a:lnTo>
                  <a:pt x="15184" y="7349"/>
                </a:lnTo>
                <a:lnTo>
                  <a:pt x="15135" y="6959"/>
                </a:lnTo>
                <a:close/>
                <a:moveTo>
                  <a:pt x="560" y="6813"/>
                </a:moveTo>
                <a:lnTo>
                  <a:pt x="706" y="6886"/>
                </a:lnTo>
                <a:lnTo>
                  <a:pt x="828" y="6935"/>
                </a:lnTo>
                <a:lnTo>
                  <a:pt x="1120" y="7032"/>
                </a:lnTo>
                <a:lnTo>
                  <a:pt x="1193" y="7032"/>
                </a:lnTo>
                <a:lnTo>
                  <a:pt x="1266" y="7008"/>
                </a:lnTo>
                <a:lnTo>
                  <a:pt x="1193" y="7495"/>
                </a:lnTo>
                <a:lnTo>
                  <a:pt x="1095" y="7446"/>
                </a:lnTo>
                <a:lnTo>
                  <a:pt x="998" y="7422"/>
                </a:lnTo>
                <a:lnTo>
                  <a:pt x="657" y="7349"/>
                </a:lnTo>
                <a:lnTo>
                  <a:pt x="511" y="7300"/>
                </a:lnTo>
                <a:lnTo>
                  <a:pt x="560" y="6813"/>
                </a:lnTo>
                <a:close/>
                <a:moveTo>
                  <a:pt x="15208" y="7665"/>
                </a:moveTo>
                <a:lnTo>
                  <a:pt x="15403" y="7689"/>
                </a:lnTo>
                <a:lnTo>
                  <a:pt x="15695" y="7714"/>
                </a:lnTo>
                <a:lnTo>
                  <a:pt x="15695" y="7981"/>
                </a:lnTo>
                <a:lnTo>
                  <a:pt x="15573" y="7957"/>
                </a:lnTo>
                <a:lnTo>
                  <a:pt x="15451" y="7957"/>
                </a:lnTo>
                <a:lnTo>
                  <a:pt x="15330" y="7981"/>
                </a:lnTo>
                <a:lnTo>
                  <a:pt x="15232" y="8030"/>
                </a:lnTo>
                <a:lnTo>
                  <a:pt x="15208" y="7665"/>
                </a:lnTo>
                <a:close/>
                <a:moveTo>
                  <a:pt x="463" y="7641"/>
                </a:moveTo>
                <a:lnTo>
                  <a:pt x="633" y="7714"/>
                </a:lnTo>
                <a:lnTo>
                  <a:pt x="828" y="7762"/>
                </a:lnTo>
                <a:lnTo>
                  <a:pt x="998" y="7787"/>
                </a:lnTo>
                <a:lnTo>
                  <a:pt x="1071" y="7787"/>
                </a:lnTo>
                <a:lnTo>
                  <a:pt x="1144" y="7762"/>
                </a:lnTo>
                <a:lnTo>
                  <a:pt x="1071" y="8127"/>
                </a:lnTo>
                <a:lnTo>
                  <a:pt x="1022" y="8103"/>
                </a:lnTo>
                <a:lnTo>
                  <a:pt x="706" y="8103"/>
                </a:lnTo>
                <a:lnTo>
                  <a:pt x="584" y="8127"/>
                </a:lnTo>
                <a:lnTo>
                  <a:pt x="438" y="8176"/>
                </a:lnTo>
                <a:lnTo>
                  <a:pt x="463" y="7787"/>
                </a:lnTo>
                <a:lnTo>
                  <a:pt x="463" y="7641"/>
                </a:lnTo>
                <a:close/>
                <a:moveTo>
                  <a:pt x="15232" y="8176"/>
                </a:moveTo>
                <a:lnTo>
                  <a:pt x="15403" y="8249"/>
                </a:lnTo>
                <a:lnTo>
                  <a:pt x="15719" y="8346"/>
                </a:lnTo>
                <a:lnTo>
                  <a:pt x="15719" y="8517"/>
                </a:lnTo>
                <a:lnTo>
                  <a:pt x="15719" y="8687"/>
                </a:lnTo>
                <a:lnTo>
                  <a:pt x="15524" y="8638"/>
                </a:lnTo>
                <a:lnTo>
                  <a:pt x="15378" y="8590"/>
                </a:lnTo>
                <a:lnTo>
                  <a:pt x="15208" y="8565"/>
                </a:lnTo>
                <a:lnTo>
                  <a:pt x="15232" y="8371"/>
                </a:lnTo>
                <a:lnTo>
                  <a:pt x="15232" y="8176"/>
                </a:lnTo>
                <a:close/>
                <a:moveTo>
                  <a:pt x="438" y="8395"/>
                </a:moveTo>
                <a:lnTo>
                  <a:pt x="584" y="8444"/>
                </a:lnTo>
                <a:lnTo>
                  <a:pt x="706" y="8444"/>
                </a:lnTo>
                <a:lnTo>
                  <a:pt x="974" y="8419"/>
                </a:lnTo>
                <a:lnTo>
                  <a:pt x="1022" y="8419"/>
                </a:lnTo>
                <a:lnTo>
                  <a:pt x="1022" y="8468"/>
                </a:lnTo>
                <a:lnTo>
                  <a:pt x="998" y="8736"/>
                </a:lnTo>
                <a:lnTo>
                  <a:pt x="974" y="8979"/>
                </a:lnTo>
                <a:lnTo>
                  <a:pt x="925" y="9003"/>
                </a:lnTo>
                <a:lnTo>
                  <a:pt x="706" y="9028"/>
                </a:lnTo>
                <a:lnTo>
                  <a:pt x="584" y="9028"/>
                </a:lnTo>
                <a:lnTo>
                  <a:pt x="463" y="9076"/>
                </a:lnTo>
                <a:lnTo>
                  <a:pt x="438" y="8395"/>
                </a:lnTo>
                <a:close/>
                <a:moveTo>
                  <a:pt x="15111" y="8882"/>
                </a:moveTo>
                <a:lnTo>
                  <a:pt x="15305" y="8955"/>
                </a:lnTo>
                <a:lnTo>
                  <a:pt x="15476" y="9028"/>
                </a:lnTo>
                <a:lnTo>
                  <a:pt x="15597" y="9076"/>
                </a:lnTo>
                <a:lnTo>
                  <a:pt x="15719" y="9101"/>
                </a:lnTo>
                <a:lnTo>
                  <a:pt x="15816" y="9149"/>
                </a:lnTo>
                <a:lnTo>
                  <a:pt x="15792" y="9587"/>
                </a:lnTo>
                <a:lnTo>
                  <a:pt x="15670" y="9490"/>
                </a:lnTo>
                <a:lnTo>
                  <a:pt x="15500" y="9417"/>
                </a:lnTo>
                <a:lnTo>
                  <a:pt x="15378" y="9368"/>
                </a:lnTo>
                <a:lnTo>
                  <a:pt x="15232" y="9320"/>
                </a:lnTo>
                <a:lnTo>
                  <a:pt x="15111" y="9320"/>
                </a:lnTo>
                <a:lnTo>
                  <a:pt x="15062" y="9344"/>
                </a:lnTo>
                <a:lnTo>
                  <a:pt x="15086" y="8930"/>
                </a:lnTo>
                <a:lnTo>
                  <a:pt x="15111" y="8882"/>
                </a:lnTo>
                <a:close/>
                <a:moveTo>
                  <a:pt x="998" y="9368"/>
                </a:moveTo>
                <a:lnTo>
                  <a:pt x="1047" y="9757"/>
                </a:lnTo>
                <a:lnTo>
                  <a:pt x="803" y="9806"/>
                </a:lnTo>
                <a:lnTo>
                  <a:pt x="706" y="9830"/>
                </a:lnTo>
                <a:lnTo>
                  <a:pt x="609" y="9903"/>
                </a:lnTo>
                <a:lnTo>
                  <a:pt x="584" y="9903"/>
                </a:lnTo>
                <a:lnTo>
                  <a:pt x="511" y="9368"/>
                </a:lnTo>
                <a:close/>
                <a:moveTo>
                  <a:pt x="15013" y="9563"/>
                </a:moveTo>
                <a:lnTo>
                  <a:pt x="15111" y="9636"/>
                </a:lnTo>
                <a:lnTo>
                  <a:pt x="15232" y="9709"/>
                </a:lnTo>
                <a:lnTo>
                  <a:pt x="15451" y="9855"/>
                </a:lnTo>
                <a:lnTo>
                  <a:pt x="15670" y="10025"/>
                </a:lnTo>
                <a:lnTo>
                  <a:pt x="15719" y="10049"/>
                </a:lnTo>
                <a:lnTo>
                  <a:pt x="15646" y="10366"/>
                </a:lnTo>
                <a:lnTo>
                  <a:pt x="15524" y="10317"/>
                </a:lnTo>
                <a:lnTo>
                  <a:pt x="15281" y="10147"/>
                </a:lnTo>
                <a:lnTo>
                  <a:pt x="15111" y="10025"/>
                </a:lnTo>
                <a:lnTo>
                  <a:pt x="14940" y="9928"/>
                </a:lnTo>
                <a:lnTo>
                  <a:pt x="15013" y="9563"/>
                </a:lnTo>
                <a:close/>
                <a:moveTo>
                  <a:pt x="8176" y="3650"/>
                </a:moveTo>
                <a:lnTo>
                  <a:pt x="8127" y="3674"/>
                </a:lnTo>
                <a:lnTo>
                  <a:pt x="8054" y="3723"/>
                </a:lnTo>
                <a:lnTo>
                  <a:pt x="8006" y="3772"/>
                </a:lnTo>
                <a:lnTo>
                  <a:pt x="7957" y="3845"/>
                </a:lnTo>
                <a:lnTo>
                  <a:pt x="7933" y="3918"/>
                </a:lnTo>
                <a:lnTo>
                  <a:pt x="7908" y="4575"/>
                </a:lnTo>
                <a:lnTo>
                  <a:pt x="7908" y="5232"/>
                </a:lnTo>
                <a:lnTo>
                  <a:pt x="7981" y="6570"/>
                </a:lnTo>
                <a:lnTo>
                  <a:pt x="7981" y="7032"/>
                </a:lnTo>
                <a:lnTo>
                  <a:pt x="7981" y="7470"/>
                </a:lnTo>
                <a:lnTo>
                  <a:pt x="7957" y="7933"/>
                </a:lnTo>
                <a:lnTo>
                  <a:pt x="7957" y="8395"/>
                </a:lnTo>
                <a:lnTo>
                  <a:pt x="7981" y="8468"/>
                </a:lnTo>
                <a:lnTo>
                  <a:pt x="8006" y="8541"/>
                </a:lnTo>
                <a:lnTo>
                  <a:pt x="8030" y="8590"/>
                </a:lnTo>
                <a:lnTo>
                  <a:pt x="8079" y="8614"/>
                </a:lnTo>
                <a:lnTo>
                  <a:pt x="8103" y="8736"/>
                </a:lnTo>
                <a:lnTo>
                  <a:pt x="8152" y="8857"/>
                </a:lnTo>
                <a:lnTo>
                  <a:pt x="8200" y="8979"/>
                </a:lnTo>
                <a:lnTo>
                  <a:pt x="8273" y="9076"/>
                </a:lnTo>
                <a:lnTo>
                  <a:pt x="8444" y="9271"/>
                </a:lnTo>
                <a:lnTo>
                  <a:pt x="8614" y="9441"/>
                </a:lnTo>
                <a:lnTo>
                  <a:pt x="9174" y="9952"/>
                </a:lnTo>
                <a:lnTo>
                  <a:pt x="9733" y="10463"/>
                </a:lnTo>
                <a:lnTo>
                  <a:pt x="9806" y="10512"/>
                </a:lnTo>
                <a:lnTo>
                  <a:pt x="9855" y="10536"/>
                </a:lnTo>
                <a:lnTo>
                  <a:pt x="10001" y="10536"/>
                </a:lnTo>
                <a:lnTo>
                  <a:pt x="10147" y="10512"/>
                </a:lnTo>
                <a:lnTo>
                  <a:pt x="10244" y="10439"/>
                </a:lnTo>
                <a:lnTo>
                  <a:pt x="10317" y="10317"/>
                </a:lnTo>
                <a:lnTo>
                  <a:pt x="10342" y="10195"/>
                </a:lnTo>
                <a:lnTo>
                  <a:pt x="10342" y="10147"/>
                </a:lnTo>
                <a:lnTo>
                  <a:pt x="10317" y="10074"/>
                </a:lnTo>
                <a:lnTo>
                  <a:pt x="10293" y="10025"/>
                </a:lnTo>
                <a:lnTo>
                  <a:pt x="10220" y="9952"/>
                </a:lnTo>
                <a:lnTo>
                  <a:pt x="9758" y="9539"/>
                </a:lnTo>
                <a:lnTo>
                  <a:pt x="9295" y="9125"/>
                </a:lnTo>
                <a:lnTo>
                  <a:pt x="8906" y="8784"/>
                </a:lnTo>
                <a:lnTo>
                  <a:pt x="8736" y="8590"/>
                </a:lnTo>
                <a:lnTo>
                  <a:pt x="8590" y="8395"/>
                </a:lnTo>
                <a:lnTo>
                  <a:pt x="8517" y="8298"/>
                </a:lnTo>
                <a:lnTo>
                  <a:pt x="8541" y="7762"/>
                </a:lnTo>
                <a:lnTo>
                  <a:pt x="8541" y="7203"/>
                </a:lnTo>
                <a:lnTo>
                  <a:pt x="8541" y="6667"/>
                </a:lnTo>
                <a:lnTo>
                  <a:pt x="8517" y="6108"/>
                </a:lnTo>
                <a:lnTo>
                  <a:pt x="8444" y="5013"/>
                </a:lnTo>
                <a:lnTo>
                  <a:pt x="8419" y="4477"/>
                </a:lnTo>
                <a:lnTo>
                  <a:pt x="8419" y="3918"/>
                </a:lnTo>
                <a:lnTo>
                  <a:pt x="8419" y="3845"/>
                </a:lnTo>
                <a:lnTo>
                  <a:pt x="8395" y="3796"/>
                </a:lnTo>
                <a:lnTo>
                  <a:pt x="8371" y="3747"/>
                </a:lnTo>
                <a:lnTo>
                  <a:pt x="8298" y="3699"/>
                </a:lnTo>
                <a:lnTo>
                  <a:pt x="8249" y="3674"/>
                </a:lnTo>
                <a:lnTo>
                  <a:pt x="8200" y="3650"/>
                </a:lnTo>
                <a:close/>
                <a:moveTo>
                  <a:pt x="633" y="10074"/>
                </a:moveTo>
                <a:lnTo>
                  <a:pt x="730" y="10122"/>
                </a:lnTo>
                <a:lnTo>
                  <a:pt x="876" y="10147"/>
                </a:lnTo>
                <a:lnTo>
                  <a:pt x="998" y="10147"/>
                </a:lnTo>
                <a:lnTo>
                  <a:pt x="1144" y="10122"/>
                </a:lnTo>
                <a:lnTo>
                  <a:pt x="1266" y="10487"/>
                </a:lnTo>
                <a:lnTo>
                  <a:pt x="1047" y="10585"/>
                </a:lnTo>
                <a:lnTo>
                  <a:pt x="925" y="10609"/>
                </a:lnTo>
                <a:lnTo>
                  <a:pt x="779" y="10682"/>
                </a:lnTo>
                <a:lnTo>
                  <a:pt x="706" y="10366"/>
                </a:lnTo>
                <a:lnTo>
                  <a:pt x="633" y="10074"/>
                </a:lnTo>
                <a:close/>
                <a:moveTo>
                  <a:pt x="14867" y="10244"/>
                </a:moveTo>
                <a:lnTo>
                  <a:pt x="14989" y="10366"/>
                </a:lnTo>
                <a:lnTo>
                  <a:pt x="15111" y="10463"/>
                </a:lnTo>
                <a:lnTo>
                  <a:pt x="15232" y="10560"/>
                </a:lnTo>
                <a:lnTo>
                  <a:pt x="15378" y="10658"/>
                </a:lnTo>
                <a:lnTo>
                  <a:pt x="15549" y="10706"/>
                </a:lnTo>
                <a:lnTo>
                  <a:pt x="15403" y="11071"/>
                </a:lnTo>
                <a:lnTo>
                  <a:pt x="15111" y="10852"/>
                </a:lnTo>
                <a:lnTo>
                  <a:pt x="15013" y="10779"/>
                </a:lnTo>
                <a:lnTo>
                  <a:pt x="14892" y="10706"/>
                </a:lnTo>
                <a:lnTo>
                  <a:pt x="14843" y="10682"/>
                </a:lnTo>
                <a:lnTo>
                  <a:pt x="14794" y="10658"/>
                </a:lnTo>
                <a:lnTo>
                  <a:pt x="14770" y="10658"/>
                </a:lnTo>
                <a:lnTo>
                  <a:pt x="14867" y="10244"/>
                </a:lnTo>
                <a:close/>
                <a:moveTo>
                  <a:pt x="1412" y="10852"/>
                </a:moveTo>
                <a:lnTo>
                  <a:pt x="1558" y="11169"/>
                </a:lnTo>
                <a:lnTo>
                  <a:pt x="1363" y="11266"/>
                </a:lnTo>
                <a:lnTo>
                  <a:pt x="1241" y="11339"/>
                </a:lnTo>
                <a:lnTo>
                  <a:pt x="1168" y="11363"/>
                </a:lnTo>
                <a:lnTo>
                  <a:pt x="1095" y="11436"/>
                </a:lnTo>
                <a:lnTo>
                  <a:pt x="901" y="10950"/>
                </a:lnTo>
                <a:lnTo>
                  <a:pt x="1095" y="10925"/>
                </a:lnTo>
                <a:lnTo>
                  <a:pt x="1241" y="10901"/>
                </a:lnTo>
                <a:lnTo>
                  <a:pt x="1412" y="10852"/>
                </a:lnTo>
                <a:close/>
                <a:moveTo>
                  <a:pt x="14697" y="10877"/>
                </a:moveTo>
                <a:lnTo>
                  <a:pt x="14721" y="10901"/>
                </a:lnTo>
                <a:lnTo>
                  <a:pt x="14794" y="11023"/>
                </a:lnTo>
                <a:lnTo>
                  <a:pt x="14892" y="11144"/>
                </a:lnTo>
                <a:lnTo>
                  <a:pt x="15062" y="11290"/>
                </a:lnTo>
                <a:lnTo>
                  <a:pt x="15159" y="11363"/>
                </a:lnTo>
                <a:lnTo>
                  <a:pt x="15257" y="11412"/>
                </a:lnTo>
                <a:lnTo>
                  <a:pt x="15062" y="11874"/>
                </a:lnTo>
                <a:lnTo>
                  <a:pt x="15062" y="11850"/>
                </a:lnTo>
                <a:lnTo>
                  <a:pt x="14940" y="11753"/>
                </a:lnTo>
                <a:lnTo>
                  <a:pt x="14819" y="11607"/>
                </a:lnTo>
                <a:lnTo>
                  <a:pt x="14648" y="11509"/>
                </a:lnTo>
                <a:lnTo>
                  <a:pt x="14575" y="11461"/>
                </a:lnTo>
                <a:lnTo>
                  <a:pt x="14502" y="11461"/>
                </a:lnTo>
                <a:lnTo>
                  <a:pt x="14673" y="10998"/>
                </a:lnTo>
                <a:lnTo>
                  <a:pt x="14697" y="10877"/>
                </a:lnTo>
                <a:close/>
                <a:moveTo>
                  <a:pt x="1752" y="11509"/>
                </a:moveTo>
                <a:lnTo>
                  <a:pt x="1874" y="11704"/>
                </a:lnTo>
                <a:lnTo>
                  <a:pt x="1752" y="11826"/>
                </a:lnTo>
                <a:lnTo>
                  <a:pt x="1606" y="11972"/>
                </a:lnTo>
                <a:lnTo>
                  <a:pt x="1485" y="12142"/>
                </a:lnTo>
                <a:lnTo>
                  <a:pt x="1241" y="11680"/>
                </a:lnTo>
                <a:lnTo>
                  <a:pt x="1363" y="11655"/>
                </a:lnTo>
                <a:lnTo>
                  <a:pt x="1485" y="11607"/>
                </a:lnTo>
                <a:lnTo>
                  <a:pt x="1752" y="11509"/>
                </a:lnTo>
                <a:close/>
                <a:moveTo>
                  <a:pt x="14405" y="11607"/>
                </a:moveTo>
                <a:lnTo>
                  <a:pt x="14575" y="11801"/>
                </a:lnTo>
                <a:lnTo>
                  <a:pt x="14721" y="11947"/>
                </a:lnTo>
                <a:lnTo>
                  <a:pt x="14892" y="12093"/>
                </a:lnTo>
                <a:lnTo>
                  <a:pt x="14940" y="12118"/>
                </a:lnTo>
                <a:lnTo>
                  <a:pt x="14794" y="12361"/>
                </a:lnTo>
                <a:lnTo>
                  <a:pt x="14721" y="12288"/>
                </a:lnTo>
                <a:lnTo>
                  <a:pt x="14648" y="12215"/>
                </a:lnTo>
                <a:lnTo>
                  <a:pt x="14478" y="12118"/>
                </a:lnTo>
                <a:lnTo>
                  <a:pt x="14235" y="11947"/>
                </a:lnTo>
                <a:lnTo>
                  <a:pt x="14405" y="11607"/>
                </a:lnTo>
                <a:close/>
                <a:moveTo>
                  <a:pt x="2069" y="11996"/>
                </a:moveTo>
                <a:lnTo>
                  <a:pt x="2263" y="12288"/>
                </a:lnTo>
                <a:lnTo>
                  <a:pt x="2117" y="12410"/>
                </a:lnTo>
                <a:lnTo>
                  <a:pt x="1996" y="12556"/>
                </a:lnTo>
                <a:lnTo>
                  <a:pt x="1947" y="12653"/>
                </a:lnTo>
                <a:lnTo>
                  <a:pt x="1898" y="12750"/>
                </a:lnTo>
                <a:lnTo>
                  <a:pt x="1631" y="12361"/>
                </a:lnTo>
                <a:lnTo>
                  <a:pt x="1825" y="12215"/>
                </a:lnTo>
                <a:lnTo>
                  <a:pt x="1996" y="12069"/>
                </a:lnTo>
                <a:lnTo>
                  <a:pt x="2069" y="11996"/>
                </a:lnTo>
                <a:close/>
                <a:moveTo>
                  <a:pt x="14065" y="12239"/>
                </a:moveTo>
                <a:lnTo>
                  <a:pt x="14186" y="12361"/>
                </a:lnTo>
                <a:lnTo>
                  <a:pt x="14405" y="12507"/>
                </a:lnTo>
                <a:lnTo>
                  <a:pt x="14502" y="12580"/>
                </a:lnTo>
                <a:lnTo>
                  <a:pt x="14624" y="12629"/>
                </a:lnTo>
                <a:lnTo>
                  <a:pt x="14381" y="12969"/>
                </a:lnTo>
                <a:lnTo>
                  <a:pt x="14332" y="12872"/>
                </a:lnTo>
                <a:lnTo>
                  <a:pt x="14259" y="12799"/>
                </a:lnTo>
                <a:lnTo>
                  <a:pt x="14113" y="12677"/>
                </a:lnTo>
                <a:lnTo>
                  <a:pt x="13919" y="12483"/>
                </a:lnTo>
                <a:lnTo>
                  <a:pt x="14065" y="12239"/>
                </a:lnTo>
                <a:close/>
                <a:moveTo>
                  <a:pt x="2531" y="12604"/>
                </a:moveTo>
                <a:lnTo>
                  <a:pt x="2726" y="12848"/>
                </a:lnTo>
                <a:lnTo>
                  <a:pt x="2458" y="13237"/>
                </a:lnTo>
                <a:lnTo>
                  <a:pt x="2361" y="13359"/>
                </a:lnTo>
                <a:lnTo>
                  <a:pt x="2044" y="12921"/>
                </a:lnTo>
                <a:lnTo>
                  <a:pt x="2142" y="12896"/>
                </a:lnTo>
                <a:lnTo>
                  <a:pt x="2239" y="12848"/>
                </a:lnTo>
                <a:lnTo>
                  <a:pt x="2385" y="12726"/>
                </a:lnTo>
                <a:lnTo>
                  <a:pt x="2531" y="12604"/>
                </a:lnTo>
                <a:close/>
                <a:moveTo>
                  <a:pt x="13773" y="12702"/>
                </a:moveTo>
                <a:lnTo>
                  <a:pt x="13797" y="12726"/>
                </a:lnTo>
                <a:lnTo>
                  <a:pt x="13992" y="12945"/>
                </a:lnTo>
                <a:lnTo>
                  <a:pt x="14089" y="13042"/>
                </a:lnTo>
                <a:lnTo>
                  <a:pt x="14162" y="13164"/>
                </a:lnTo>
                <a:lnTo>
                  <a:pt x="14211" y="13213"/>
                </a:lnTo>
                <a:lnTo>
                  <a:pt x="13967" y="13505"/>
                </a:lnTo>
                <a:lnTo>
                  <a:pt x="13821" y="13310"/>
                </a:lnTo>
                <a:lnTo>
                  <a:pt x="13675" y="13115"/>
                </a:lnTo>
                <a:lnTo>
                  <a:pt x="13529" y="13018"/>
                </a:lnTo>
                <a:lnTo>
                  <a:pt x="13773" y="12702"/>
                </a:lnTo>
                <a:close/>
                <a:moveTo>
                  <a:pt x="2993" y="13164"/>
                </a:moveTo>
                <a:lnTo>
                  <a:pt x="3188" y="13383"/>
                </a:lnTo>
                <a:lnTo>
                  <a:pt x="3164" y="13456"/>
                </a:lnTo>
                <a:lnTo>
                  <a:pt x="2969" y="13651"/>
                </a:lnTo>
                <a:lnTo>
                  <a:pt x="2896" y="13748"/>
                </a:lnTo>
                <a:lnTo>
                  <a:pt x="2823" y="13845"/>
                </a:lnTo>
                <a:lnTo>
                  <a:pt x="2726" y="13772"/>
                </a:lnTo>
                <a:lnTo>
                  <a:pt x="2580" y="13578"/>
                </a:lnTo>
                <a:lnTo>
                  <a:pt x="2653" y="13529"/>
                </a:lnTo>
                <a:lnTo>
                  <a:pt x="2726" y="13456"/>
                </a:lnTo>
                <a:lnTo>
                  <a:pt x="2993" y="13164"/>
                </a:lnTo>
                <a:close/>
                <a:moveTo>
                  <a:pt x="13383" y="13188"/>
                </a:moveTo>
                <a:lnTo>
                  <a:pt x="13456" y="13334"/>
                </a:lnTo>
                <a:lnTo>
                  <a:pt x="13724" y="13748"/>
                </a:lnTo>
                <a:lnTo>
                  <a:pt x="13578" y="13918"/>
                </a:lnTo>
                <a:lnTo>
                  <a:pt x="13456" y="14040"/>
                </a:lnTo>
                <a:lnTo>
                  <a:pt x="13335" y="13821"/>
                </a:lnTo>
                <a:lnTo>
                  <a:pt x="13213" y="13602"/>
                </a:lnTo>
                <a:lnTo>
                  <a:pt x="13116" y="13480"/>
                </a:lnTo>
                <a:lnTo>
                  <a:pt x="13237" y="13334"/>
                </a:lnTo>
                <a:lnTo>
                  <a:pt x="13383" y="13188"/>
                </a:lnTo>
                <a:close/>
                <a:moveTo>
                  <a:pt x="3456" y="13651"/>
                </a:moveTo>
                <a:lnTo>
                  <a:pt x="3796" y="13991"/>
                </a:lnTo>
                <a:lnTo>
                  <a:pt x="3650" y="14089"/>
                </a:lnTo>
                <a:lnTo>
                  <a:pt x="3504" y="14186"/>
                </a:lnTo>
                <a:lnTo>
                  <a:pt x="3407" y="14259"/>
                </a:lnTo>
                <a:lnTo>
                  <a:pt x="3334" y="14332"/>
                </a:lnTo>
                <a:lnTo>
                  <a:pt x="3042" y="14089"/>
                </a:lnTo>
                <a:lnTo>
                  <a:pt x="3164" y="13967"/>
                </a:lnTo>
                <a:lnTo>
                  <a:pt x="3237" y="13894"/>
                </a:lnTo>
                <a:lnTo>
                  <a:pt x="3334" y="13797"/>
                </a:lnTo>
                <a:lnTo>
                  <a:pt x="3456" y="13651"/>
                </a:lnTo>
                <a:close/>
                <a:moveTo>
                  <a:pt x="12945" y="13651"/>
                </a:moveTo>
                <a:lnTo>
                  <a:pt x="12994" y="13748"/>
                </a:lnTo>
                <a:lnTo>
                  <a:pt x="13213" y="14210"/>
                </a:lnTo>
                <a:lnTo>
                  <a:pt x="13213" y="14235"/>
                </a:lnTo>
                <a:lnTo>
                  <a:pt x="13043" y="14381"/>
                </a:lnTo>
                <a:lnTo>
                  <a:pt x="12970" y="14210"/>
                </a:lnTo>
                <a:lnTo>
                  <a:pt x="12897" y="14040"/>
                </a:lnTo>
                <a:lnTo>
                  <a:pt x="12824" y="13918"/>
                </a:lnTo>
                <a:lnTo>
                  <a:pt x="12751" y="13821"/>
                </a:lnTo>
                <a:lnTo>
                  <a:pt x="12945" y="13651"/>
                </a:lnTo>
                <a:close/>
                <a:moveTo>
                  <a:pt x="3967" y="14162"/>
                </a:moveTo>
                <a:lnTo>
                  <a:pt x="4332" y="14454"/>
                </a:lnTo>
                <a:lnTo>
                  <a:pt x="4283" y="14502"/>
                </a:lnTo>
                <a:lnTo>
                  <a:pt x="4113" y="14648"/>
                </a:lnTo>
                <a:lnTo>
                  <a:pt x="4040" y="14721"/>
                </a:lnTo>
                <a:lnTo>
                  <a:pt x="3991" y="14794"/>
                </a:lnTo>
                <a:lnTo>
                  <a:pt x="3602" y="14551"/>
                </a:lnTo>
                <a:lnTo>
                  <a:pt x="3748" y="14429"/>
                </a:lnTo>
                <a:lnTo>
                  <a:pt x="3845" y="14308"/>
                </a:lnTo>
                <a:lnTo>
                  <a:pt x="3967" y="14162"/>
                </a:lnTo>
                <a:close/>
                <a:moveTo>
                  <a:pt x="12556" y="13991"/>
                </a:moveTo>
                <a:lnTo>
                  <a:pt x="12605" y="14113"/>
                </a:lnTo>
                <a:lnTo>
                  <a:pt x="12678" y="14332"/>
                </a:lnTo>
                <a:lnTo>
                  <a:pt x="12775" y="14551"/>
                </a:lnTo>
                <a:lnTo>
                  <a:pt x="12775" y="14600"/>
                </a:lnTo>
                <a:lnTo>
                  <a:pt x="12459" y="14819"/>
                </a:lnTo>
                <a:lnTo>
                  <a:pt x="12434" y="14673"/>
                </a:lnTo>
                <a:lnTo>
                  <a:pt x="12361" y="14527"/>
                </a:lnTo>
                <a:lnTo>
                  <a:pt x="12313" y="14381"/>
                </a:lnTo>
                <a:lnTo>
                  <a:pt x="12215" y="14235"/>
                </a:lnTo>
                <a:lnTo>
                  <a:pt x="12556" y="13991"/>
                </a:lnTo>
                <a:close/>
                <a:moveTo>
                  <a:pt x="8760" y="1509"/>
                </a:moveTo>
                <a:lnTo>
                  <a:pt x="9174" y="1557"/>
                </a:lnTo>
                <a:lnTo>
                  <a:pt x="9222" y="1582"/>
                </a:lnTo>
                <a:lnTo>
                  <a:pt x="9271" y="1606"/>
                </a:lnTo>
                <a:lnTo>
                  <a:pt x="9368" y="1582"/>
                </a:lnTo>
                <a:lnTo>
                  <a:pt x="10123" y="1728"/>
                </a:lnTo>
                <a:lnTo>
                  <a:pt x="10488" y="1825"/>
                </a:lnTo>
                <a:lnTo>
                  <a:pt x="10877" y="1947"/>
                </a:lnTo>
                <a:lnTo>
                  <a:pt x="11291" y="2117"/>
                </a:lnTo>
                <a:lnTo>
                  <a:pt x="11656" y="2287"/>
                </a:lnTo>
                <a:lnTo>
                  <a:pt x="11510" y="2385"/>
                </a:lnTo>
                <a:lnTo>
                  <a:pt x="11388" y="2531"/>
                </a:lnTo>
                <a:lnTo>
                  <a:pt x="11193" y="2823"/>
                </a:lnTo>
                <a:lnTo>
                  <a:pt x="10950" y="3066"/>
                </a:lnTo>
                <a:lnTo>
                  <a:pt x="10853" y="3212"/>
                </a:lnTo>
                <a:lnTo>
                  <a:pt x="10828" y="3285"/>
                </a:lnTo>
                <a:lnTo>
                  <a:pt x="10804" y="3358"/>
                </a:lnTo>
                <a:lnTo>
                  <a:pt x="10804" y="3407"/>
                </a:lnTo>
                <a:lnTo>
                  <a:pt x="10828" y="3431"/>
                </a:lnTo>
                <a:lnTo>
                  <a:pt x="10853" y="3480"/>
                </a:lnTo>
                <a:lnTo>
                  <a:pt x="10974" y="3480"/>
                </a:lnTo>
                <a:lnTo>
                  <a:pt x="11047" y="3455"/>
                </a:lnTo>
                <a:lnTo>
                  <a:pt x="11193" y="3358"/>
                </a:lnTo>
                <a:lnTo>
                  <a:pt x="11315" y="3261"/>
                </a:lnTo>
                <a:lnTo>
                  <a:pt x="11412" y="3139"/>
                </a:lnTo>
                <a:lnTo>
                  <a:pt x="11680" y="2871"/>
                </a:lnTo>
                <a:lnTo>
                  <a:pt x="11826" y="2725"/>
                </a:lnTo>
                <a:lnTo>
                  <a:pt x="11875" y="2628"/>
                </a:lnTo>
                <a:lnTo>
                  <a:pt x="11948" y="2555"/>
                </a:lnTo>
                <a:lnTo>
                  <a:pt x="11948" y="2458"/>
                </a:lnTo>
                <a:lnTo>
                  <a:pt x="12313" y="2701"/>
                </a:lnTo>
                <a:lnTo>
                  <a:pt x="12629" y="2969"/>
                </a:lnTo>
                <a:lnTo>
                  <a:pt x="12945" y="3261"/>
                </a:lnTo>
                <a:lnTo>
                  <a:pt x="13237" y="3601"/>
                </a:lnTo>
                <a:lnTo>
                  <a:pt x="13456" y="3869"/>
                </a:lnTo>
                <a:lnTo>
                  <a:pt x="13651" y="4137"/>
                </a:lnTo>
                <a:lnTo>
                  <a:pt x="13821" y="4429"/>
                </a:lnTo>
                <a:lnTo>
                  <a:pt x="13992" y="4745"/>
                </a:lnTo>
                <a:lnTo>
                  <a:pt x="13870" y="4745"/>
                </a:lnTo>
                <a:lnTo>
                  <a:pt x="13748" y="4794"/>
                </a:lnTo>
                <a:lnTo>
                  <a:pt x="13505" y="4940"/>
                </a:lnTo>
                <a:lnTo>
                  <a:pt x="13237" y="5134"/>
                </a:lnTo>
                <a:lnTo>
                  <a:pt x="13067" y="5207"/>
                </a:lnTo>
                <a:lnTo>
                  <a:pt x="12921" y="5305"/>
                </a:lnTo>
                <a:lnTo>
                  <a:pt x="12872" y="5378"/>
                </a:lnTo>
                <a:lnTo>
                  <a:pt x="12872" y="5451"/>
                </a:lnTo>
                <a:lnTo>
                  <a:pt x="12897" y="5524"/>
                </a:lnTo>
                <a:lnTo>
                  <a:pt x="12970" y="5597"/>
                </a:lnTo>
                <a:lnTo>
                  <a:pt x="13043" y="5621"/>
                </a:lnTo>
                <a:lnTo>
                  <a:pt x="13116" y="5645"/>
                </a:lnTo>
                <a:lnTo>
                  <a:pt x="13286" y="5645"/>
                </a:lnTo>
                <a:lnTo>
                  <a:pt x="13432" y="5572"/>
                </a:lnTo>
                <a:lnTo>
                  <a:pt x="13578" y="5499"/>
                </a:lnTo>
                <a:lnTo>
                  <a:pt x="13870" y="5329"/>
                </a:lnTo>
                <a:lnTo>
                  <a:pt x="14016" y="5256"/>
                </a:lnTo>
                <a:lnTo>
                  <a:pt x="14162" y="5207"/>
                </a:lnTo>
                <a:lnTo>
                  <a:pt x="14211" y="5159"/>
                </a:lnTo>
                <a:lnTo>
                  <a:pt x="14381" y="5621"/>
                </a:lnTo>
                <a:lnTo>
                  <a:pt x="14502" y="6059"/>
                </a:lnTo>
                <a:lnTo>
                  <a:pt x="14600" y="6448"/>
                </a:lnTo>
                <a:lnTo>
                  <a:pt x="14648" y="6862"/>
                </a:lnTo>
                <a:lnTo>
                  <a:pt x="14746" y="7665"/>
                </a:lnTo>
                <a:lnTo>
                  <a:pt x="14746" y="7860"/>
                </a:lnTo>
                <a:lnTo>
                  <a:pt x="14746" y="8054"/>
                </a:lnTo>
                <a:lnTo>
                  <a:pt x="14575" y="8030"/>
                </a:lnTo>
                <a:lnTo>
                  <a:pt x="14138" y="8030"/>
                </a:lnTo>
                <a:lnTo>
                  <a:pt x="14016" y="8054"/>
                </a:lnTo>
                <a:lnTo>
                  <a:pt x="13919" y="8079"/>
                </a:lnTo>
                <a:lnTo>
                  <a:pt x="13821" y="8127"/>
                </a:lnTo>
                <a:lnTo>
                  <a:pt x="13748" y="8200"/>
                </a:lnTo>
                <a:lnTo>
                  <a:pt x="13724" y="8273"/>
                </a:lnTo>
                <a:lnTo>
                  <a:pt x="13700" y="8322"/>
                </a:lnTo>
                <a:lnTo>
                  <a:pt x="13724" y="8346"/>
                </a:lnTo>
                <a:lnTo>
                  <a:pt x="13773" y="8419"/>
                </a:lnTo>
                <a:lnTo>
                  <a:pt x="13846" y="8444"/>
                </a:lnTo>
                <a:lnTo>
                  <a:pt x="13992" y="8492"/>
                </a:lnTo>
                <a:lnTo>
                  <a:pt x="14138" y="8517"/>
                </a:lnTo>
                <a:lnTo>
                  <a:pt x="14284" y="8517"/>
                </a:lnTo>
                <a:lnTo>
                  <a:pt x="14527" y="8565"/>
                </a:lnTo>
                <a:lnTo>
                  <a:pt x="14746" y="8614"/>
                </a:lnTo>
                <a:lnTo>
                  <a:pt x="14794" y="8809"/>
                </a:lnTo>
                <a:lnTo>
                  <a:pt x="14770" y="9052"/>
                </a:lnTo>
                <a:lnTo>
                  <a:pt x="14697" y="9441"/>
                </a:lnTo>
                <a:lnTo>
                  <a:pt x="14600" y="9806"/>
                </a:lnTo>
                <a:lnTo>
                  <a:pt x="14356" y="10560"/>
                </a:lnTo>
                <a:lnTo>
                  <a:pt x="14186" y="11023"/>
                </a:lnTo>
                <a:lnTo>
                  <a:pt x="13992" y="11461"/>
                </a:lnTo>
                <a:lnTo>
                  <a:pt x="13821" y="11363"/>
                </a:lnTo>
                <a:lnTo>
                  <a:pt x="13651" y="11290"/>
                </a:lnTo>
                <a:lnTo>
                  <a:pt x="13456" y="11169"/>
                </a:lnTo>
                <a:lnTo>
                  <a:pt x="13335" y="11096"/>
                </a:lnTo>
                <a:lnTo>
                  <a:pt x="13237" y="11047"/>
                </a:lnTo>
                <a:lnTo>
                  <a:pt x="13164" y="11047"/>
                </a:lnTo>
                <a:lnTo>
                  <a:pt x="13091" y="11071"/>
                </a:lnTo>
                <a:lnTo>
                  <a:pt x="13043" y="11096"/>
                </a:lnTo>
                <a:lnTo>
                  <a:pt x="13018" y="11120"/>
                </a:lnTo>
                <a:lnTo>
                  <a:pt x="12994" y="11193"/>
                </a:lnTo>
                <a:lnTo>
                  <a:pt x="12970" y="11242"/>
                </a:lnTo>
                <a:lnTo>
                  <a:pt x="12970" y="11315"/>
                </a:lnTo>
                <a:lnTo>
                  <a:pt x="12994" y="11363"/>
                </a:lnTo>
                <a:lnTo>
                  <a:pt x="13067" y="11461"/>
                </a:lnTo>
                <a:lnTo>
                  <a:pt x="13164" y="11558"/>
                </a:lnTo>
                <a:lnTo>
                  <a:pt x="13383" y="11680"/>
                </a:lnTo>
                <a:lnTo>
                  <a:pt x="13554" y="11801"/>
                </a:lnTo>
                <a:lnTo>
                  <a:pt x="13651" y="11850"/>
                </a:lnTo>
                <a:lnTo>
                  <a:pt x="13748" y="11899"/>
                </a:lnTo>
                <a:lnTo>
                  <a:pt x="13578" y="12191"/>
                </a:lnTo>
                <a:lnTo>
                  <a:pt x="13359" y="12483"/>
                </a:lnTo>
                <a:lnTo>
                  <a:pt x="13164" y="12750"/>
                </a:lnTo>
                <a:lnTo>
                  <a:pt x="12921" y="13018"/>
                </a:lnTo>
                <a:lnTo>
                  <a:pt x="12629" y="13334"/>
                </a:lnTo>
                <a:lnTo>
                  <a:pt x="12337" y="13602"/>
                </a:lnTo>
                <a:lnTo>
                  <a:pt x="11996" y="13845"/>
                </a:lnTo>
                <a:lnTo>
                  <a:pt x="11656" y="14064"/>
                </a:lnTo>
                <a:lnTo>
                  <a:pt x="11558" y="13845"/>
                </a:lnTo>
                <a:lnTo>
                  <a:pt x="11437" y="13626"/>
                </a:lnTo>
                <a:lnTo>
                  <a:pt x="11266" y="13383"/>
                </a:lnTo>
                <a:lnTo>
                  <a:pt x="11169" y="13261"/>
                </a:lnTo>
                <a:lnTo>
                  <a:pt x="11047" y="13188"/>
                </a:lnTo>
                <a:lnTo>
                  <a:pt x="10974" y="13188"/>
                </a:lnTo>
                <a:lnTo>
                  <a:pt x="10926" y="13261"/>
                </a:lnTo>
                <a:lnTo>
                  <a:pt x="10901" y="13334"/>
                </a:lnTo>
                <a:lnTo>
                  <a:pt x="10901" y="13383"/>
                </a:lnTo>
                <a:lnTo>
                  <a:pt x="10926" y="13529"/>
                </a:lnTo>
                <a:lnTo>
                  <a:pt x="11047" y="13772"/>
                </a:lnTo>
                <a:lnTo>
                  <a:pt x="11266" y="14259"/>
                </a:lnTo>
                <a:lnTo>
                  <a:pt x="10926" y="14405"/>
                </a:lnTo>
                <a:lnTo>
                  <a:pt x="10561" y="14502"/>
                </a:lnTo>
                <a:lnTo>
                  <a:pt x="10220" y="14575"/>
                </a:lnTo>
                <a:lnTo>
                  <a:pt x="9879" y="14624"/>
                </a:lnTo>
                <a:lnTo>
                  <a:pt x="9198" y="14721"/>
                </a:lnTo>
                <a:lnTo>
                  <a:pt x="8857" y="14794"/>
                </a:lnTo>
                <a:lnTo>
                  <a:pt x="8663" y="14819"/>
                </a:lnTo>
                <a:lnTo>
                  <a:pt x="8517" y="14892"/>
                </a:lnTo>
                <a:lnTo>
                  <a:pt x="8249" y="14892"/>
                </a:lnTo>
                <a:lnTo>
                  <a:pt x="8249" y="14673"/>
                </a:lnTo>
                <a:lnTo>
                  <a:pt x="8273" y="14429"/>
                </a:lnTo>
                <a:lnTo>
                  <a:pt x="8273" y="14308"/>
                </a:lnTo>
                <a:lnTo>
                  <a:pt x="8249" y="14186"/>
                </a:lnTo>
                <a:lnTo>
                  <a:pt x="8225" y="14089"/>
                </a:lnTo>
                <a:lnTo>
                  <a:pt x="8152" y="13991"/>
                </a:lnTo>
                <a:lnTo>
                  <a:pt x="8127" y="13967"/>
                </a:lnTo>
                <a:lnTo>
                  <a:pt x="8030" y="13967"/>
                </a:lnTo>
                <a:lnTo>
                  <a:pt x="8006" y="13991"/>
                </a:lnTo>
                <a:lnTo>
                  <a:pt x="7933" y="14113"/>
                </a:lnTo>
                <a:lnTo>
                  <a:pt x="7884" y="14235"/>
                </a:lnTo>
                <a:lnTo>
                  <a:pt x="7860" y="14478"/>
                </a:lnTo>
                <a:lnTo>
                  <a:pt x="7835" y="14697"/>
                </a:lnTo>
                <a:lnTo>
                  <a:pt x="7860" y="14916"/>
                </a:lnTo>
                <a:lnTo>
                  <a:pt x="7373" y="14916"/>
                </a:lnTo>
                <a:lnTo>
                  <a:pt x="6911" y="14892"/>
                </a:lnTo>
                <a:lnTo>
                  <a:pt x="6448" y="14819"/>
                </a:lnTo>
                <a:lnTo>
                  <a:pt x="5986" y="14746"/>
                </a:lnTo>
                <a:lnTo>
                  <a:pt x="5694" y="14673"/>
                </a:lnTo>
                <a:lnTo>
                  <a:pt x="5402" y="14551"/>
                </a:lnTo>
                <a:lnTo>
                  <a:pt x="5135" y="14429"/>
                </a:lnTo>
                <a:lnTo>
                  <a:pt x="4891" y="14283"/>
                </a:lnTo>
                <a:lnTo>
                  <a:pt x="4940" y="14210"/>
                </a:lnTo>
                <a:lnTo>
                  <a:pt x="5208" y="13748"/>
                </a:lnTo>
                <a:lnTo>
                  <a:pt x="5329" y="13480"/>
                </a:lnTo>
                <a:lnTo>
                  <a:pt x="5378" y="13359"/>
                </a:lnTo>
                <a:lnTo>
                  <a:pt x="5402" y="13213"/>
                </a:lnTo>
                <a:lnTo>
                  <a:pt x="5402" y="13164"/>
                </a:lnTo>
                <a:lnTo>
                  <a:pt x="5378" y="13140"/>
                </a:lnTo>
                <a:lnTo>
                  <a:pt x="5305" y="13091"/>
                </a:lnTo>
                <a:lnTo>
                  <a:pt x="5232" y="13067"/>
                </a:lnTo>
                <a:lnTo>
                  <a:pt x="5135" y="13115"/>
                </a:lnTo>
                <a:lnTo>
                  <a:pt x="5062" y="13188"/>
                </a:lnTo>
                <a:lnTo>
                  <a:pt x="4989" y="13286"/>
                </a:lnTo>
                <a:lnTo>
                  <a:pt x="4867" y="13505"/>
                </a:lnTo>
                <a:lnTo>
                  <a:pt x="4575" y="13991"/>
                </a:lnTo>
                <a:lnTo>
                  <a:pt x="4551" y="14040"/>
                </a:lnTo>
                <a:lnTo>
                  <a:pt x="4137" y="13675"/>
                </a:lnTo>
                <a:lnTo>
                  <a:pt x="3748" y="13286"/>
                </a:lnTo>
                <a:lnTo>
                  <a:pt x="3407" y="12921"/>
                </a:lnTo>
                <a:lnTo>
                  <a:pt x="3091" y="12556"/>
                </a:lnTo>
                <a:lnTo>
                  <a:pt x="2799" y="12191"/>
                </a:lnTo>
                <a:lnTo>
                  <a:pt x="2531" y="11801"/>
                </a:lnTo>
                <a:lnTo>
                  <a:pt x="2774" y="11704"/>
                </a:lnTo>
                <a:lnTo>
                  <a:pt x="3042" y="11582"/>
                </a:lnTo>
                <a:lnTo>
                  <a:pt x="3285" y="11436"/>
                </a:lnTo>
                <a:lnTo>
                  <a:pt x="3358" y="11363"/>
                </a:lnTo>
                <a:lnTo>
                  <a:pt x="3358" y="11290"/>
                </a:lnTo>
                <a:lnTo>
                  <a:pt x="3334" y="11217"/>
                </a:lnTo>
                <a:lnTo>
                  <a:pt x="3310" y="11144"/>
                </a:lnTo>
                <a:lnTo>
                  <a:pt x="3237" y="11096"/>
                </a:lnTo>
                <a:lnTo>
                  <a:pt x="3164" y="11071"/>
                </a:lnTo>
                <a:lnTo>
                  <a:pt x="3066" y="11071"/>
                </a:lnTo>
                <a:lnTo>
                  <a:pt x="2993" y="11120"/>
                </a:lnTo>
                <a:lnTo>
                  <a:pt x="2799" y="11266"/>
                </a:lnTo>
                <a:lnTo>
                  <a:pt x="2580" y="11363"/>
                </a:lnTo>
                <a:lnTo>
                  <a:pt x="2312" y="11461"/>
                </a:lnTo>
                <a:lnTo>
                  <a:pt x="2117" y="11144"/>
                </a:lnTo>
                <a:lnTo>
                  <a:pt x="1947" y="10828"/>
                </a:lnTo>
                <a:lnTo>
                  <a:pt x="1777" y="10487"/>
                </a:lnTo>
                <a:lnTo>
                  <a:pt x="1631" y="10122"/>
                </a:lnTo>
                <a:lnTo>
                  <a:pt x="1509" y="9782"/>
                </a:lnTo>
                <a:lnTo>
                  <a:pt x="1412" y="9393"/>
                </a:lnTo>
                <a:lnTo>
                  <a:pt x="1363" y="9198"/>
                </a:lnTo>
                <a:lnTo>
                  <a:pt x="1363" y="8979"/>
                </a:lnTo>
                <a:lnTo>
                  <a:pt x="1387" y="8565"/>
                </a:lnTo>
                <a:lnTo>
                  <a:pt x="1412" y="8492"/>
                </a:lnTo>
                <a:lnTo>
                  <a:pt x="1558" y="8517"/>
                </a:lnTo>
                <a:lnTo>
                  <a:pt x="2190" y="8517"/>
                </a:lnTo>
                <a:lnTo>
                  <a:pt x="2288" y="8492"/>
                </a:lnTo>
                <a:lnTo>
                  <a:pt x="2361" y="8444"/>
                </a:lnTo>
                <a:lnTo>
                  <a:pt x="2409" y="8371"/>
                </a:lnTo>
                <a:lnTo>
                  <a:pt x="2409" y="8298"/>
                </a:lnTo>
                <a:lnTo>
                  <a:pt x="2409" y="8200"/>
                </a:lnTo>
                <a:lnTo>
                  <a:pt x="2361" y="8127"/>
                </a:lnTo>
                <a:lnTo>
                  <a:pt x="2288" y="8079"/>
                </a:lnTo>
                <a:lnTo>
                  <a:pt x="2190" y="8054"/>
                </a:lnTo>
                <a:lnTo>
                  <a:pt x="1971" y="8054"/>
                </a:lnTo>
                <a:lnTo>
                  <a:pt x="1752" y="8079"/>
                </a:lnTo>
                <a:lnTo>
                  <a:pt x="1509" y="8103"/>
                </a:lnTo>
                <a:lnTo>
                  <a:pt x="1606" y="7446"/>
                </a:lnTo>
                <a:lnTo>
                  <a:pt x="1704" y="6789"/>
                </a:lnTo>
                <a:lnTo>
                  <a:pt x="1801" y="6132"/>
                </a:lnTo>
                <a:lnTo>
                  <a:pt x="1898" y="5816"/>
                </a:lnTo>
                <a:lnTo>
                  <a:pt x="1996" y="5499"/>
                </a:lnTo>
                <a:lnTo>
                  <a:pt x="2117" y="5159"/>
                </a:lnTo>
                <a:lnTo>
                  <a:pt x="2288" y="5305"/>
                </a:lnTo>
                <a:lnTo>
                  <a:pt x="2458" y="5426"/>
                </a:lnTo>
                <a:lnTo>
                  <a:pt x="2701" y="5597"/>
                </a:lnTo>
                <a:lnTo>
                  <a:pt x="2823" y="5645"/>
                </a:lnTo>
                <a:lnTo>
                  <a:pt x="2945" y="5694"/>
                </a:lnTo>
                <a:lnTo>
                  <a:pt x="3066" y="5694"/>
                </a:lnTo>
                <a:lnTo>
                  <a:pt x="3139" y="5670"/>
                </a:lnTo>
                <a:lnTo>
                  <a:pt x="3212" y="5597"/>
                </a:lnTo>
                <a:lnTo>
                  <a:pt x="3237" y="5524"/>
                </a:lnTo>
                <a:lnTo>
                  <a:pt x="3237" y="5451"/>
                </a:lnTo>
                <a:lnTo>
                  <a:pt x="3237" y="5353"/>
                </a:lnTo>
                <a:lnTo>
                  <a:pt x="3164" y="5280"/>
                </a:lnTo>
                <a:lnTo>
                  <a:pt x="3091" y="5232"/>
                </a:lnTo>
                <a:lnTo>
                  <a:pt x="2872" y="5134"/>
                </a:lnTo>
                <a:lnTo>
                  <a:pt x="2677" y="5037"/>
                </a:lnTo>
                <a:lnTo>
                  <a:pt x="2482" y="4915"/>
                </a:lnTo>
                <a:lnTo>
                  <a:pt x="2288" y="4842"/>
                </a:lnTo>
                <a:lnTo>
                  <a:pt x="2555" y="4429"/>
                </a:lnTo>
                <a:lnTo>
                  <a:pt x="2847" y="4039"/>
                </a:lnTo>
                <a:lnTo>
                  <a:pt x="3188" y="3674"/>
                </a:lnTo>
                <a:lnTo>
                  <a:pt x="3529" y="3334"/>
                </a:lnTo>
                <a:lnTo>
                  <a:pt x="3796" y="3090"/>
                </a:lnTo>
                <a:lnTo>
                  <a:pt x="4088" y="2896"/>
                </a:lnTo>
                <a:lnTo>
                  <a:pt x="4380" y="2701"/>
                </a:lnTo>
                <a:lnTo>
                  <a:pt x="4697" y="2506"/>
                </a:lnTo>
                <a:lnTo>
                  <a:pt x="4770" y="2677"/>
                </a:lnTo>
                <a:lnTo>
                  <a:pt x="4867" y="2847"/>
                </a:lnTo>
                <a:lnTo>
                  <a:pt x="4989" y="3090"/>
                </a:lnTo>
                <a:lnTo>
                  <a:pt x="5062" y="3188"/>
                </a:lnTo>
                <a:lnTo>
                  <a:pt x="5159" y="3285"/>
                </a:lnTo>
                <a:lnTo>
                  <a:pt x="5232" y="3334"/>
                </a:lnTo>
                <a:lnTo>
                  <a:pt x="5329" y="3334"/>
                </a:lnTo>
                <a:lnTo>
                  <a:pt x="5402" y="3309"/>
                </a:lnTo>
                <a:lnTo>
                  <a:pt x="5475" y="3261"/>
                </a:lnTo>
                <a:lnTo>
                  <a:pt x="5524" y="3188"/>
                </a:lnTo>
                <a:lnTo>
                  <a:pt x="5548" y="3115"/>
                </a:lnTo>
                <a:lnTo>
                  <a:pt x="5524" y="3042"/>
                </a:lnTo>
                <a:lnTo>
                  <a:pt x="5475" y="2969"/>
                </a:lnTo>
                <a:lnTo>
                  <a:pt x="5402" y="2920"/>
                </a:lnTo>
                <a:lnTo>
                  <a:pt x="5354" y="2847"/>
                </a:lnTo>
                <a:lnTo>
                  <a:pt x="5232" y="2677"/>
                </a:lnTo>
                <a:lnTo>
                  <a:pt x="5135" y="2506"/>
                </a:lnTo>
                <a:lnTo>
                  <a:pt x="5013" y="2360"/>
                </a:lnTo>
                <a:lnTo>
                  <a:pt x="5402" y="2166"/>
                </a:lnTo>
                <a:lnTo>
                  <a:pt x="5792" y="2020"/>
                </a:lnTo>
                <a:lnTo>
                  <a:pt x="6084" y="1922"/>
                </a:lnTo>
                <a:lnTo>
                  <a:pt x="6375" y="1849"/>
                </a:lnTo>
                <a:lnTo>
                  <a:pt x="6984" y="1728"/>
                </a:lnTo>
                <a:lnTo>
                  <a:pt x="7178" y="1703"/>
                </a:lnTo>
                <a:lnTo>
                  <a:pt x="7397" y="1679"/>
                </a:lnTo>
                <a:lnTo>
                  <a:pt x="7616" y="1679"/>
                </a:lnTo>
                <a:lnTo>
                  <a:pt x="7835" y="1655"/>
                </a:lnTo>
                <a:lnTo>
                  <a:pt x="7835" y="1825"/>
                </a:lnTo>
                <a:lnTo>
                  <a:pt x="7835" y="1995"/>
                </a:lnTo>
                <a:lnTo>
                  <a:pt x="7835" y="2287"/>
                </a:lnTo>
                <a:lnTo>
                  <a:pt x="7884" y="2579"/>
                </a:lnTo>
                <a:lnTo>
                  <a:pt x="7908" y="2652"/>
                </a:lnTo>
                <a:lnTo>
                  <a:pt x="7957" y="2701"/>
                </a:lnTo>
                <a:lnTo>
                  <a:pt x="8030" y="2725"/>
                </a:lnTo>
                <a:lnTo>
                  <a:pt x="8127" y="2750"/>
                </a:lnTo>
                <a:lnTo>
                  <a:pt x="8200" y="2725"/>
                </a:lnTo>
                <a:lnTo>
                  <a:pt x="8273" y="2677"/>
                </a:lnTo>
                <a:lnTo>
                  <a:pt x="8322" y="2604"/>
                </a:lnTo>
                <a:lnTo>
                  <a:pt x="8322" y="2506"/>
                </a:lnTo>
                <a:lnTo>
                  <a:pt x="8273" y="1995"/>
                </a:lnTo>
                <a:lnTo>
                  <a:pt x="8273" y="1776"/>
                </a:lnTo>
                <a:lnTo>
                  <a:pt x="8249" y="1655"/>
                </a:lnTo>
                <a:lnTo>
                  <a:pt x="8225" y="1533"/>
                </a:lnTo>
                <a:lnTo>
                  <a:pt x="8444" y="1509"/>
                </a:lnTo>
                <a:close/>
                <a:moveTo>
                  <a:pt x="4575" y="14624"/>
                </a:moveTo>
                <a:lnTo>
                  <a:pt x="4794" y="14746"/>
                </a:lnTo>
                <a:lnTo>
                  <a:pt x="4672" y="14892"/>
                </a:lnTo>
                <a:lnTo>
                  <a:pt x="4526" y="15086"/>
                </a:lnTo>
                <a:lnTo>
                  <a:pt x="4502" y="15135"/>
                </a:lnTo>
                <a:lnTo>
                  <a:pt x="4283" y="14989"/>
                </a:lnTo>
                <a:lnTo>
                  <a:pt x="4380" y="14867"/>
                </a:lnTo>
                <a:lnTo>
                  <a:pt x="4478" y="14746"/>
                </a:lnTo>
                <a:lnTo>
                  <a:pt x="4575" y="14624"/>
                </a:lnTo>
                <a:close/>
                <a:moveTo>
                  <a:pt x="11996" y="14405"/>
                </a:moveTo>
                <a:lnTo>
                  <a:pt x="12045" y="14575"/>
                </a:lnTo>
                <a:lnTo>
                  <a:pt x="12118" y="14770"/>
                </a:lnTo>
                <a:lnTo>
                  <a:pt x="12167" y="14940"/>
                </a:lnTo>
                <a:lnTo>
                  <a:pt x="12191" y="14989"/>
                </a:lnTo>
                <a:lnTo>
                  <a:pt x="11850" y="15184"/>
                </a:lnTo>
                <a:lnTo>
                  <a:pt x="11826" y="15086"/>
                </a:lnTo>
                <a:lnTo>
                  <a:pt x="11777" y="14989"/>
                </a:lnTo>
                <a:lnTo>
                  <a:pt x="11656" y="14819"/>
                </a:lnTo>
                <a:lnTo>
                  <a:pt x="11534" y="14648"/>
                </a:lnTo>
                <a:lnTo>
                  <a:pt x="11777" y="14527"/>
                </a:lnTo>
                <a:lnTo>
                  <a:pt x="11996" y="14405"/>
                </a:lnTo>
                <a:close/>
                <a:moveTo>
                  <a:pt x="11339" y="14746"/>
                </a:moveTo>
                <a:lnTo>
                  <a:pt x="11364" y="14892"/>
                </a:lnTo>
                <a:lnTo>
                  <a:pt x="11437" y="15111"/>
                </a:lnTo>
                <a:lnTo>
                  <a:pt x="11558" y="15330"/>
                </a:lnTo>
                <a:lnTo>
                  <a:pt x="11169" y="15500"/>
                </a:lnTo>
                <a:lnTo>
                  <a:pt x="11193" y="15451"/>
                </a:lnTo>
                <a:lnTo>
                  <a:pt x="11169" y="15378"/>
                </a:lnTo>
                <a:lnTo>
                  <a:pt x="10901" y="15086"/>
                </a:lnTo>
                <a:lnTo>
                  <a:pt x="10804" y="14916"/>
                </a:lnTo>
                <a:lnTo>
                  <a:pt x="11023" y="14843"/>
                </a:lnTo>
                <a:lnTo>
                  <a:pt x="11339" y="14746"/>
                </a:lnTo>
                <a:close/>
                <a:moveTo>
                  <a:pt x="5135" y="14916"/>
                </a:moveTo>
                <a:lnTo>
                  <a:pt x="5548" y="15086"/>
                </a:lnTo>
                <a:lnTo>
                  <a:pt x="5402" y="15232"/>
                </a:lnTo>
                <a:lnTo>
                  <a:pt x="5281" y="15403"/>
                </a:lnTo>
                <a:lnTo>
                  <a:pt x="5232" y="15500"/>
                </a:lnTo>
                <a:lnTo>
                  <a:pt x="5208" y="15573"/>
                </a:lnTo>
                <a:lnTo>
                  <a:pt x="5208" y="15646"/>
                </a:lnTo>
                <a:lnTo>
                  <a:pt x="5183" y="15646"/>
                </a:lnTo>
                <a:lnTo>
                  <a:pt x="5086" y="15597"/>
                </a:lnTo>
                <a:lnTo>
                  <a:pt x="4989" y="15549"/>
                </a:lnTo>
                <a:lnTo>
                  <a:pt x="4818" y="15427"/>
                </a:lnTo>
                <a:lnTo>
                  <a:pt x="4891" y="15305"/>
                </a:lnTo>
                <a:lnTo>
                  <a:pt x="4964" y="15208"/>
                </a:lnTo>
                <a:lnTo>
                  <a:pt x="5086" y="15013"/>
                </a:lnTo>
                <a:lnTo>
                  <a:pt x="5086" y="14965"/>
                </a:lnTo>
                <a:lnTo>
                  <a:pt x="5110" y="14965"/>
                </a:lnTo>
                <a:lnTo>
                  <a:pt x="5110" y="14940"/>
                </a:lnTo>
                <a:lnTo>
                  <a:pt x="5135" y="14916"/>
                </a:lnTo>
                <a:close/>
                <a:moveTo>
                  <a:pt x="10561" y="14965"/>
                </a:moveTo>
                <a:lnTo>
                  <a:pt x="10609" y="15135"/>
                </a:lnTo>
                <a:lnTo>
                  <a:pt x="10707" y="15305"/>
                </a:lnTo>
                <a:lnTo>
                  <a:pt x="10804" y="15451"/>
                </a:lnTo>
                <a:lnTo>
                  <a:pt x="10926" y="15573"/>
                </a:lnTo>
                <a:lnTo>
                  <a:pt x="10950" y="15597"/>
                </a:lnTo>
                <a:lnTo>
                  <a:pt x="10877" y="15622"/>
                </a:lnTo>
                <a:lnTo>
                  <a:pt x="10609" y="15719"/>
                </a:lnTo>
                <a:lnTo>
                  <a:pt x="10585" y="15670"/>
                </a:lnTo>
                <a:lnTo>
                  <a:pt x="10512" y="15476"/>
                </a:lnTo>
                <a:lnTo>
                  <a:pt x="10415" y="15305"/>
                </a:lnTo>
                <a:lnTo>
                  <a:pt x="10342" y="15184"/>
                </a:lnTo>
                <a:lnTo>
                  <a:pt x="10293" y="15038"/>
                </a:lnTo>
                <a:lnTo>
                  <a:pt x="10561" y="14965"/>
                </a:lnTo>
                <a:close/>
                <a:moveTo>
                  <a:pt x="5913" y="15184"/>
                </a:moveTo>
                <a:lnTo>
                  <a:pt x="6327" y="15257"/>
                </a:lnTo>
                <a:lnTo>
                  <a:pt x="6181" y="15403"/>
                </a:lnTo>
                <a:lnTo>
                  <a:pt x="6084" y="15500"/>
                </a:lnTo>
                <a:lnTo>
                  <a:pt x="5986" y="15597"/>
                </a:lnTo>
                <a:lnTo>
                  <a:pt x="5913" y="15743"/>
                </a:lnTo>
                <a:lnTo>
                  <a:pt x="5889" y="15792"/>
                </a:lnTo>
                <a:lnTo>
                  <a:pt x="5865" y="15865"/>
                </a:lnTo>
                <a:lnTo>
                  <a:pt x="5524" y="15768"/>
                </a:lnTo>
                <a:lnTo>
                  <a:pt x="5621" y="15622"/>
                </a:lnTo>
                <a:lnTo>
                  <a:pt x="5694" y="15476"/>
                </a:lnTo>
                <a:lnTo>
                  <a:pt x="5889" y="15208"/>
                </a:lnTo>
                <a:lnTo>
                  <a:pt x="5913" y="15184"/>
                </a:lnTo>
                <a:close/>
                <a:moveTo>
                  <a:pt x="10025" y="15062"/>
                </a:moveTo>
                <a:lnTo>
                  <a:pt x="10025" y="15159"/>
                </a:lnTo>
                <a:lnTo>
                  <a:pt x="10025" y="15232"/>
                </a:lnTo>
                <a:lnTo>
                  <a:pt x="10074" y="15427"/>
                </a:lnTo>
                <a:lnTo>
                  <a:pt x="10171" y="15597"/>
                </a:lnTo>
                <a:lnTo>
                  <a:pt x="10220" y="15768"/>
                </a:lnTo>
                <a:lnTo>
                  <a:pt x="10244" y="15816"/>
                </a:lnTo>
                <a:lnTo>
                  <a:pt x="9758" y="15914"/>
                </a:lnTo>
                <a:lnTo>
                  <a:pt x="9758" y="15841"/>
                </a:lnTo>
                <a:lnTo>
                  <a:pt x="9758" y="15743"/>
                </a:lnTo>
                <a:lnTo>
                  <a:pt x="9709" y="15597"/>
                </a:lnTo>
                <a:lnTo>
                  <a:pt x="9660" y="15354"/>
                </a:lnTo>
                <a:lnTo>
                  <a:pt x="9660" y="15135"/>
                </a:lnTo>
                <a:lnTo>
                  <a:pt x="10025" y="15062"/>
                </a:lnTo>
                <a:close/>
                <a:moveTo>
                  <a:pt x="9466" y="15135"/>
                </a:moveTo>
                <a:lnTo>
                  <a:pt x="9441" y="15257"/>
                </a:lnTo>
                <a:lnTo>
                  <a:pt x="9417" y="15354"/>
                </a:lnTo>
                <a:lnTo>
                  <a:pt x="9417" y="15549"/>
                </a:lnTo>
                <a:lnTo>
                  <a:pt x="9417" y="15768"/>
                </a:lnTo>
                <a:lnTo>
                  <a:pt x="9441" y="15889"/>
                </a:lnTo>
                <a:lnTo>
                  <a:pt x="9490" y="15987"/>
                </a:lnTo>
                <a:lnTo>
                  <a:pt x="9441" y="15987"/>
                </a:lnTo>
                <a:lnTo>
                  <a:pt x="9247" y="16011"/>
                </a:lnTo>
                <a:lnTo>
                  <a:pt x="9222" y="15889"/>
                </a:lnTo>
                <a:lnTo>
                  <a:pt x="9198" y="15768"/>
                </a:lnTo>
                <a:lnTo>
                  <a:pt x="9125" y="15451"/>
                </a:lnTo>
                <a:lnTo>
                  <a:pt x="9125" y="15354"/>
                </a:lnTo>
                <a:lnTo>
                  <a:pt x="9076" y="15208"/>
                </a:lnTo>
                <a:lnTo>
                  <a:pt x="9441" y="15159"/>
                </a:lnTo>
                <a:lnTo>
                  <a:pt x="9466" y="15135"/>
                </a:lnTo>
                <a:close/>
                <a:moveTo>
                  <a:pt x="6594" y="15305"/>
                </a:moveTo>
                <a:lnTo>
                  <a:pt x="7032" y="15354"/>
                </a:lnTo>
                <a:lnTo>
                  <a:pt x="6984" y="15476"/>
                </a:lnTo>
                <a:lnTo>
                  <a:pt x="6935" y="15573"/>
                </a:lnTo>
                <a:lnTo>
                  <a:pt x="6886" y="15743"/>
                </a:lnTo>
                <a:lnTo>
                  <a:pt x="6813" y="15889"/>
                </a:lnTo>
                <a:lnTo>
                  <a:pt x="6765" y="15962"/>
                </a:lnTo>
                <a:lnTo>
                  <a:pt x="6740" y="16060"/>
                </a:lnTo>
                <a:lnTo>
                  <a:pt x="6254" y="15962"/>
                </a:lnTo>
                <a:lnTo>
                  <a:pt x="6351" y="15816"/>
                </a:lnTo>
                <a:lnTo>
                  <a:pt x="6448" y="15646"/>
                </a:lnTo>
                <a:lnTo>
                  <a:pt x="6521" y="15500"/>
                </a:lnTo>
                <a:lnTo>
                  <a:pt x="6570" y="15403"/>
                </a:lnTo>
                <a:lnTo>
                  <a:pt x="6594" y="15305"/>
                </a:lnTo>
                <a:close/>
                <a:moveTo>
                  <a:pt x="8249" y="15354"/>
                </a:moveTo>
                <a:lnTo>
                  <a:pt x="8225" y="15476"/>
                </a:lnTo>
                <a:lnTo>
                  <a:pt x="8200" y="15573"/>
                </a:lnTo>
                <a:lnTo>
                  <a:pt x="8200" y="15695"/>
                </a:lnTo>
                <a:lnTo>
                  <a:pt x="8200" y="15816"/>
                </a:lnTo>
                <a:lnTo>
                  <a:pt x="8273" y="16035"/>
                </a:lnTo>
                <a:lnTo>
                  <a:pt x="8127" y="16060"/>
                </a:lnTo>
                <a:lnTo>
                  <a:pt x="8103" y="16011"/>
                </a:lnTo>
                <a:lnTo>
                  <a:pt x="8079" y="15962"/>
                </a:lnTo>
                <a:lnTo>
                  <a:pt x="8054" y="15938"/>
                </a:lnTo>
                <a:lnTo>
                  <a:pt x="8054" y="15914"/>
                </a:lnTo>
                <a:lnTo>
                  <a:pt x="8054" y="15695"/>
                </a:lnTo>
                <a:lnTo>
                  <a:pt x="8079" y="15476"/>
                </a:lnTo>
                <a:lnTo>
                  <a:pt x="8079" y="15354"/>
                </a:lnTo>
                <a:close/>
                <a:moveTo>
                  <a:pt x="8930" y="15232"/>
                </a:moveTo>
                <a:lnTo>
                  <a:pt x="8906" y="15305"/>
                </a:lnTo>
                <a:lnTo>
                  <a:pt x="8882" y="15403"/>
                </a:lnTo>
                <a:lnTo>
                  <a:pt x="8857" y="15573"/>
                </a:lnTo>
                <a:lnTo>
                  <a:pt x="8857" y="15816"/>
                </a:lnTo>
                <a:lnTo>
                  <a:pt x="8882" y="15938"/>
                </a:lnTo>
                <a:lnTo>
                  <a:pt x="8930" y="16060"/>
                </a:lnTo>
                <a:lnTo>
                  <a:pt x="8638" y="16084"/>
                </a:lnTo>
                <a:lnTo>
                  <a:pt x="8638" y="16035"/>
                </a:lnTo>
                <a:lnTo>
                  <a:pt x="8638" y="15987"/>
                </a:lnTo>
                <a:lnTo>
                  <a:pt x="8565" y="15816"/>
                </a:lnTo>
                <a:lnTo>
                  <a:pt x="8517" y="15622"/>
                </a:lnTo>
                <a:lnTo>
                  <a:pt x="8541" y="15476"/>
                </a:lnTo>
                <a:lnTo>
                  <a:pt x="8541" y="15330"/>
                </a:lnTo>
                <a:lnTo>
                  <a:pt x="8614" y="15305"/>
                </a:lnTo>
                <a:lnTo>
                  <a:pt x="8663" y="15257"/>
                </a:lnTo>
                <a:lnTo>
                  <a:pt x="8930" y="15232"/>
                </a:lnTo>
                <a:close/>
                <a:moveTo>
                  <a:pt x="7738" y="15378"/>
                </a:moveTo>
                <a:lnTo>
                  <a:pt x="7689" y="15646"/>
                </a:lnTo>
                <a:lnTo>
                  <a:pt x="7665" y="15914"/>
                </a:lnTo>
                <a:lnTo>
                  <a:pt x="7689" y="16011"/>
                </a:lnTo>
                <a:lnTo>
                  <a:pt x="7714" y="16108"/>
                </a:lnTo>
                <a:lnTo>
                  <a:pt x="7446" y="16133"/>
                </a:lnTo>
                <a:lnTo>
                  <a:pt x="7178" y="16108"/>
                </a:lnTo>
                <a:lnTo>
                  <a:pt x="7203" y="16060"/>
                </a:lnTo>
                <a:lnTo>
                  <a:pt x="7276" y="15865"/>
                </a:lnTo>
                <a:lnTo>
                  <a:pt x="7349" y="15622"/>
                </a:lnTo>
                <a:lnTo>
                  <a:pt x="7397" y="15378"/>
                </a:lnTo>
                <a:close/>
                <a:moveTo>
                  <a:pt x="8419" y="0"/>
                </a:moveTo>
                <a:lnTo>
                  <a:pt x="8006" y="25"/>
                </a:lnTo>
                <a:lnTo>
                  <a:pt x="7592" y="98"/>
                </a:lnTo>
                <a:lnTo>
                  <a:pt x="7349" y="73"/>
                </a:lnTo>
                <a:lnTo>
                  <a:pt x="7130" y="98"/>
                </a:lnTo>
                <a:lnTo>
                  <a:pt x="6886" y="122"/>
                </a:lnTo>
                <a:lnTo>
                  <a:pt x="6667" y="171"/>
                </a:lnTo>
                <a:lnTo>
                  <a:pt x="6205" y="292"/>
                </a:lnTo>
                <a:lnTo>
                  <a:pt x="5816" y="414"/>
                </a:lnTo>
                <a:lnTo>
                  <a:pt x="5451" y="536"/>
                </a:lnTo>
                <a:lnTo>
                  <a:pt x="5110" y="682"/>
                </a:lnTo>
                <a:lnTo>
                  <a:pt x="4794" y="828"/>
                </a:lnTo>
                <a:lnTo>
                  <a:pt x="4478" y="998"/>
                </a:lnTo>
                <a:lnTo>
                  <a:pt x="3845" y="1363"/>
                </a:lnTo>
                <a:lnTo>
                  <a:pt x="3237" y="1776"/>
                </a:lnTo>
                <a:lnTo>
                  <a:pt x="2872" y="2020"/>
                </a:lnTo>
                <a:lnTo>
                  <a:pt x="2531" y="2287"/>
                </a:lnTo>
                <a:lnTo>
                  <a:pt x="2215" y="2579"/>
                </a:lnTo>
                <a:lnTo>
                  <a:pt x="1923" y="2871"/>
                </a:lnTo>
                <a:lnTo>
                  <a:pt x="1631" y="3212"/>
                </a:lnTo>
                <a:lnTo>
                  <a:pt x="1387" y="3528"/>
                </a:lnTo>
                <a:lnTo>
                  <a:pt x="1144" y="3893"/>
                </a:lnTo>
                <a:lnTo>
                  <a:pt x="949" y="4283"/>
                </a:lnTo>
                <a:lnTo>
                  <a:pt x="755" y="4648"/>
                </a:lnTo>
                <a:lnTo>
                  <a:pt x="609" y="5037"/>
                </a:lnTo>
                <a:lnTo>
                  <a:pt x="463" y="5426"/>
                </a:lnTo>
                <a:lnTo>
                  <a:pt x="341" y="5840"/>
                </a:lnTo>
                <a:lnTo>
                  <a:pt x="244" y="6254"/>
                </a:lnTo>
                <a:lnTo>
                  <a:pt x="146" y="6643"/>
                </a:lnTo>
                <a:lnTo>
                  <a:pt x="98" y="7057"/>
                </a:lnTo>
                <a:lnTo>
                  <a:pt x="49" y="7470"/>
                </a:lnTo>
                <a:lnTo>
                  <a:pt x="0" y="7908"/>
                </a:lnTo>
                <a:lnTo>
                  <a:pt x="0" y="8346"/>
                </a:lnTo>
                <a:lnTo>
                  <a:pt x="0" y="8784"/>
                </a:lnTo>
                <a:lnTo>
                  <a:pt x="25" y="9198"/>
                </a:lnTo>
                <a:lnTo>
                  <a:pt x="98" y="9636"/>
                </a:lnTo>
                <a:lnTo>
                  <a:pt x="171" y="10049"/>
                </a:lnTo>
                <a:lnTo>
                  <a:pt x="268" y="10487"/>
                </a:lnTo>
                <a:lnTo>
                  <a:pt x="390" y="10901"/>
                </a:lnTo>
                <a:lnTo>
                  <a:pt x="560" y="11315"/>
                </a:lnTo>
                <a:lnTo>
                  <a:pt x="730" y="11728"/>
                </a:lnTo>
                <a:lnTo>
                  <a:pt x="949" y="12118"/>
                </a:lnTo>
                <a:lnTo>
                  <a:pt x="1193" y="12507"/>
                </a:lnTo>
                <a:lnTo>
                  <a:pt x="1436" y="12896"/>
                </a:lnTo>
                <a:lnTo>
                  <a:pt x="1704" y="13261"/>
                </a:lnTo>
                <a:lnTo>
                  <a:pt x="2263" y="13967"/>
                </a:lnTo>
                <a:lnTo>
                  <a:pt x="2580" y="14308"/>
                </a:lnTo>
                <a:lnTo>
                  <a:pt x="2896" y="14624"/>
                </a:lnTo>
                <a:lnTo>
                  <a:pt x="3261" y="14892"/>
                </a:lnTo>
                <a:lnTo>
                  <a:pt x="3626" y="15159"/>
                </a:lnTo>
                <a:lnTo>
                  <a:pt x="4015" y="15403"/>
                </a:lnTo>
                <a:lnTo>
                  <a:pt x="4210" y="15524"/>
                </a:lnTo>
                <a:lnTo>
                  <a:pt x="4405" y="15670"/>
                </a:lnTo>
                <a:lnTo>
                  <a:pt x="4648" y="15889"/>
                </a:lnTo>
                <a:lnTo>
                  <a:pt x="4770" y="15987"/>
                </a:lnTo>
                <a:lnTo>
                  <a:pt x="4916" y="16060"/>
                </a:lnTo>
                <a:lnTo>
                  <a:pt x="5329" y="16230"/>
                </a:lnTo>
                <a:lnTo>
                  <a:pt x="5767" y="16352"/>
                </a:lnTo>
                <a:lnTo>
                  <a:pt x="6205" y="16473"/>
                </a:lnTo>
                <a:lnTo>
                  <a:pt x="6643" y="16571"/>
                </a:lnTo>
                <a:lnTo>
                  <a:pt x="7081" y="16619"/>
                </a:lnTo>
                <a:lnTo>
                  <a:pt x="7543" y="16619"/>
                </a:lnTo>
                <a:lnTo>
                  <a:pt x="7981" y="16595"/>
                </a:lnTo>
                <a:lnTo>
                  <a:pt x="8419" y="16522"/>
                </a:lnTo>
                <a:lnTo>
                  <a:pt x="8492" y="16498"/>
                </a:lnTo>
                <a:lnTo>
                  <a:pt x="8541" y="16449"/>
                </a:lnTo>
                <a:lnTo>
                  <a:pt x="8760" y="16498"/>
                </a:lnTo>
                <a:lnTo>
                  <a:pt x="8979" y="16498"/>
                </a:lnTo>
                <a:lnTo>
                  <a:pt x="9417" y="16425"/>
                </a:lnTo>
                <a:lnTo>
                  <a:pt x="9855" y="16352"/>
                </a:lnTo>
                <a:lnTo>
                  <a:pt x="10293" y="16254"/>
                </a:lnTo>
                <a:lnTo>
                  <a:pt x="10707" y="16133"/>
                </a:lnTo>
                <a:lnTo>
                  <a:pt x="11120" y="15987"/>
                </a:lnTo>
                <a:lnTo>
                  <a:pt x="11510" y="15841"/>
                </a:lnTo>
                <a:lnTo>
                  <a:pt x="11875" y="15670"/>
                </a:lnTo>
                <a:lnTo>
                  <a:pt x="12240" y="15476"/>
                </a:lnTo>
                <a:lnTo>
                  <a:pt x="12605" y="15257"/>
                </a:lnTo>
                <a:lnTo>
                  <a:pt x="12945" y="15013"/>
                </a:lnTo>
                <a:lnTo>
                  <a:pt x="13262" y="14770"/>
                </a:lnTo>
                <a:lnTo>
                  <a:pt x="13578" y="14502"/>
                </a:lnTo>
                <a:lnTo>
                  <a:pt x="13870" y="14235"/>
                </a:lnTo>
                <a:lnTo>
                  <a:pt x="14186" y="13918"/>
                </a:lnTo>
                <a:lnTo>
                  <a:pt x="14454" y="13626"/>
                </a:lnTo>
                <a:lnTo>
                  <a:pt x="14697" y="13286"/>
                </a:lnTo>
                <a:lnTo>
                  <a:pt x="14940" y="12945"/>
                </a:lnTo>
                <a:lnTo>
                  <a:pt x="15159" y="12580"/>
                </a:lnTo>
                <a:lnTo>
                  <a:pt x="15354" y="12215"/>
                </a:lnTo>
                <a:lnTo>
                  <a:pt x="15549" y="11850"/>
                </a:lnTo>
                <a:lnTo>
                  <a:pt x="15719" y="11461"/>
                </a:lnTo>
                <a:lnTo>
                  <a:pt x="15865" y="11071"/>
                </a:lnTo>
                <a:lnTo>
                  <a:pt x="16011" y="10658"/>
                </a:lnTo>
                <a:lnTo>
                  <a:pt x="16108" y="10244"/>
                </a:lnTo>
                <a:lnTo>
                  <a:pt x="16206" y="9806"/>
                </a:lnTo>
                <a:lnTo>
                  <a:pt x="16254" y="9514"/>
                </a:lnTo>
                <a:lnTo>
                  <a:pt x="16279" y="9198"/>
                </a:lnTo>
                <a:lnTo>
                  <a:pt x="16279" y="9028"/>
                </a:lnTo>
                <a:lnTo>
                  <a:pt x="16279" y="8882"/>
                </a:lnTo>
                <a:lnTo>
                  <a:pt x="16230" y="8736"/>
                </a:lnTo>
                <a:lnTo>
                  <a:pt x="16157" y="8614"/>
                </a:lnTo>
                <a:lnTo>
                  <a:pt x="16157" y="8298"/>
                </a:lnTo>
                <a:lnTo>
                  <a:pt x="16157" y="8079"/>
                </a:lnTo>
                <a:lnTo>
                  <a:pt x="16157" y="7860"/>
                </a:lnTo>
                <a:lnTo>
                  <a:pt x="16157" y="7641"/>
                </a:lnTo>
                <a:lnTo>
                  <a:pt x="16157" y="7422"/>
                </a:lnTo>
                <a:lnTo>
                  <a:pt x="16084" y="6935"/>
                </a:lnTo>
                <a:lnTo>
                  <a:pt x="15962" y="6448"/>
                </a:lnTo>
                <a:lnTo>
                  <a:pt x="15841" y="5962"/>
                </a:lnTo>
                <a:lnTo>
                  <a:pt x="15743" y="5499"/>
                </a:lnTo>
                <a:lnTo>
                  <a:pt x="15622" y="5061"/>
                </a:lnTo>
                <a:lnTo>
                  <a:pt x="15500" y="4648"/>
                </a:lnTo>
                <a:lnTo>
                  <a:pt x="15330" y="4234"/>
                </a:lnTo>
                <a:lnTo>
                  <a:pt x="15135" y="3845"/>
                </a:lnTo>
                <a:lnTo>
                  <a:pt x="14892" y="3480"/>
                </a:lnTo>
                <a:lnTo>
                  <a:pt x="14648" y="3139"/>
                </a:lnTo>
                <a:lnTo>
                  <a:pt x="14356" y="2798"/>
                </a:lnTo>
                <a:lnTo>
                  <a:pt x="14065" y="2458"/>
                </a:lnTo>
                <a:lnTo>
                  <a:pt x="13724" y="2166"/>
                </a:lnTo>
                <a:lnTo>
                  <a:pt x="13359" y="1874"/>
                </a:lnTo>
                <a:lnTo>
                  <a:pt x="12970" y="1606"/>
                </a:lnTo>
                <a:lnTo>
                  <a:pt x="12556" y="1363"/>
                </a:lnTo>
                <a:lnTo>
                  <a:pt x="12142" y="1144"/>
                </a:lnTo>
                <a:lnTo>
                  <a:pt x="11729" y="925"/>
                </a:lnTo>
                <a:lnTo>
                  <a:pt x="10877" y="560"/>
                </a:lnTo>
                <a:lnTo>
                  <a:pt x="10488" y="414"/>
                </a:lnTo>
                <a:lnTo>
                  <a:pt x="10098" y="292"/>
                </a:lnTo>
                <a:lnTo>
                  <a:pt x="9685" y="171"/>
                </a:lnTo>
                <a:lnTo>
                  <a:pt x="9271" y="73"/>
                </a:lnTo>
                <a:lnTo>
                  <a:pt x="8833" y="25"/>
                </a:lnTo>
                <a:lnTo>
                  <a:pt x="8419" y="0"/>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5" name="Google Shape;945;p43"/>
          <p:cNvSpPr txBox="1"/>
          <p:nvPr/>
        </p:nvSpPr>
        <p:spPr>
          <a:xfrm>
            <a:off x="1654150" y="5936500"/>
            <a:ext cx="5939700" cy="572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Proxima Nova"/>
                <a:ea typeface="Proxima Nova"/>
                <a:cs typeface="Proxima Nova"/>
                <a:sym typeface="Proxima Nova"/>
              </a:rPr>
              <a:t>1. Weekly - this team meets to review progress on plan (can also be biweekly)</a:t>
            </a:r>
            <a:endParaRPr b="1"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a:ea typeface="Proxima Nova"/>
                <a:cs typeface="Proxima Nova"/>
                <a:sym typeface="Proxima Nova"/>
              </a:rPr>
              <a:t>Before Meeting: </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Objective owners update their KRs in the dashboard. Pillar owner ensures this happens before a team meeting.</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Activity owners update their activities in the dashboard (complete, progress, confidence, comments) </a:t>
            </a:r>
            <a:endParaRPr b="0"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a:ea typeface="Proxima Nova"/>
                <a:cs typeface="Proxima Nova"/>
                <a:sym typeface="Proxima Nova"/>
              </a:rPr>
              <a:t>During Meeting:</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Objective owners share for their objectives:</a:t>
            </a:r>
            <a:endParaRPr b="0" i="0" sz="1800" u="none" cap="none" strike="noStrike">
              <a:solidFill>
                <a:srgbClr val="000000"/>
              </a:solidFill>
              <a:latin typeface="Proxima Nova"/>
              <a:ea typeface="Proxima Nova"/>
              <a:cs typeface="Proxima Nova"/>
              <a:sym typeface="Proxima Nova"/>
            </a:endParaRPr>
          </a:p>
          <a:p>
            <a:pPr indent="-342900" lvl="1" marL="9144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On or off track?</a:t>
            </a:r>
            <a:endParaRPr b="0" i="0" sz="1800" u="none" cap="none" strike="noStrike">
              <a:solidFill>
                <a:srgbClr val="000000"/>
              </a:solidFill>
              <a:latin typeface="Proxima Nova"/>
              <a:ea typeface="Proxima Nova"/>
              <a:cs typeface="Proxima Nova"/>
              <a:sym typeface="Proxima Nova"/>
            </a:endParaRPr>
          </a:p>
          <a:p>
            <a:pPr indent="-342900" lvl="1" marL="9144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For off track: roadblocks/what can we change?</a:t>
            </a:r>
            <a:endParaRPr b="0" i="0" sz="1800" u="none" cap="none" strike="noStrike">
              <a:solidFill>
                <a:srgbClr val="000000"/>
              </a:solidFill>
              <a:latin typeface="Proxima Nova"/>
              <a:ea typeface="Proxima Nova"/>
              <a:cs typeface="Proxima Nova"/>
              <a:sym typeface="Proxima Nova"/>
            </a:endParaRPr>
          </a:p>
          <a:p>
            <a:pPr indent="-342900" lvl="1" marL="9144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Anything major that happened on the KR since last meeting or will happen before the next?</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Objective owners provide a status update for their objective’s activity plans for the current quarter and discuss progress, anything that needs to change</a:t>
            </a:r>
            <a:endParaRPr b="0" i="0" sz="1800" u="none" cap="none" strike="noStrike">
              <a:solidFill>
                <a:srgbClr val="000000"/>
              </a:solidFill>
              <a:latin typeface="Proxima Nova"/>
              <a:ea typeface="Proxima Nova"/>
              <a:cs typeface="Proxima Nova"/>
              <a:sym typeface="Proxima Nova"/>
            </a:endParaRPr>
          </a:p>
        </p:txBody>
      </p:sp>
      <p:sp>
        <p:nvSpPr>
          <p:cNvPr id="946" name="Google Shape;946;p43"/>
          <p:cNvSpPr txBox="1"/>
          <p:nvPr/>
        </p:nvSpPr>
        <p:spPr>
          <a:xfrm>
            <a:off x="8392175" y="5936500"/>
            <a:ext cx="7741200" cy="6003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Proxima Nova"/>
                <a:ea typeface="Proxima Nova"/>
                <a:cs typeface="Proxima Nova"/>
                <a:sym typeface="Proxima Nova"/>
              </a:rPr>
              <a:t>2. Quarterly - this team meets to reflect on past quarter and plan for next quarter</a:t>
            </a:r>
            <a:endParaRPr b="1"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a:ea typeface="Proxima Nova"/>
                <a:cs typeface="Proxima Nova"/>
                <a:sym typeface="Proxima Nova"/>
              </a:rPr>
              <a:t> Before meeting: </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Pillar owners make sure all data on their pillar’s objectives is up to date through the last quarter</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Objective owners oversee activity planning for the new quarter</a:t>
            </a:r>
            <a:endParaRPr b="0"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a:ea typeface="Proxima Nova"/>
                <a:cs typeface="Proxima Nova"/>
                <a:sym typeface="Proxima Nova"/>
              </a:rPr>
              <a:t>During meeting:</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Pillar owners review/lead a discussion on OKR dashboard results from previous quarter; in areas that are off track, discuss whether objectives/ activities need to be carried over, modified or (in extreme circumstances) removed from plan</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Executive director reviews quarterly financial report, if applicable</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Objective owners provide an overview of next quarter’s action plans (led by objective owners)</a:t>
            </a:r>
            <a:endParaRPr b="0" i="0" sz="1800" u="none" cap="none" strike="noStrike">
              <a:solidFill>
                <a:srgbClr val="000000"/>
              </a:solidFill>
              <a:latin typeface="Proxima Nova"/>
              <a:ea typeface="Proxima Nova"/>
              <a:cs typeface="Proxima Nova"/>
              <a:sym typeface="Proxima Nova"/>
            </a:endParaRPr>
          </a:p>
          <a:p>
            <a:pPr indent="-342900" lvl="0" marL="457200" marR="0" rtl="0" algn="l">
              <a:lnSpc>
                <a:spcPct val="100000"/>
              </a:lnSpc>
              <a:spcBef>
                <a:spcPts val="0"/>
              </a:spcBef>
              <a:spcAft>
                <a:spcPts val="0"/>
              </a:spcAft>
              <a:buClr>
                <a:srgbClr val="000000"/>
              </a:buClr>
              <a:buSzPts val="1800"/>
              <a:buFont typeface="Proxima Nova"/>
              <a:buChar char="●"/>
            </a:pPr>
            <a:r>
              <a:rPr b="0" i="0" lang="en" sz="1800" u="none" cap="none" strike="noStrike">
                <a:solidFill>
                  <a:srgbClr val="000000"/>
                </a:solidFill>
                <a:latin typeface="Proxima Nova"/>
                <a:ea typeface="Proxima Nova"/>
                <a:cs typeface="Proxima Nova"/>
                <a:sym typeface="Proxima Nova"/>
              </a:rPr>
              <a:t>Group discusses anything else that the organization needs to be planning for or keeping an eye on in the upcoming quarter</a:t>
            </a:r>
            <a:endParaRPr b="0" i="0" sz="1800" u="none" cap="none" strike="noStrike">
              <a:solidFill>
                <a:srgbClr val="000000"/>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1800"/>
              <a:buFont typeface="Arial"/>
              <a:buNone/>
            </a:pPr>
            <a:br>
              <a:rPr b="0" i="0" lang="en" sz="1800" u="none" cap="none" strike="noStrike">
                <a:solidFill>
                  <a:srgbClr val="000000"/>
                </a:solidFill>
                <a:latin typeface="Proxima Nova"/>
                <a:ea typeface="Proxima Nova"/>
                <a:cs typeface="Proxima Nova"/>
                <a:sym typeface="Proxima Nova"/>
              </a:rPr>
            </a:br>
            <a:r>
              <a:rPr b="0" i="0" lang="en" sz="1800" u="none" cap="none" strike="noStrike">
                <a:solidFill>
                  <a:srgbClr val="000000"/>
                </a:solidFill>
                <a:latin typeface="Proxima Nova"/>
                <a:ea typeface="Proxima Nova"/>
                <a:cs typeface="Proxima Nova"/>
                <a:sym typeface="Proxima Nova"/>
              </a:rPr>
              <a:t>Executive director provides a high-level update to the board, indicating where members can contribute in upcoming quarter</a:t>
            </a:r>
            <a:endParaRPr b="0" i="0" sz="1800" u="none" cap="none" strike="noStrike">
              <a:solidFill>
                <a:srgbClr val="000000"/>
              </a:solidFill>
              <a:latin typeface="Proxima Nova"/>
              <a:ea typeface="Proxima Nova"/>
              <a:cs typeface="Proxima Nova"/>
              <a:sym typeface="Proxima Nova"/>
            </a:endParaRPr>
          </a:p>
        </p:txBody>
      </p:sp>
      <p:cxnSp>
        <p:nvCxnSpPr>
          <p:cNvPr id="947" name="Google Shape;947;p43"/>
          <p:cNvCxnSpPr/>
          <p:nvPr/>
        </p:nvCxnSpPr>
        <p:spPr>
          <a:xfrm>
            <a:off x="7935600" y="6094200"/>
            <a:ext cx="0" cy="5735700"/>
          </a:xfrm>
          <a:prstGeom prst="straightConnector1">
            <a:avLst/>
          </a:prstGeom>
          <a:noFill/>
          <a:ln cap="flat" cmpd="sng" w="9525">
            <a:solidFill>
              <a:srgbClr val="D3C8C4"/>
            </a:solidFill>
            <a:prstDash val="solid"/>
            <a:round/>
            <a:headEnd len="sm" w="sm" type="none"/>
            <a:tailEnd len="sm" w="sm" type="none"/>
          </a:ln>
        </p:spPr>
      </p:cxnSp>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1" name="Shape 951"/>
        <p:cNvGrpSpPr/>
        <p:nvPr/>
      </p:nvGrpSpPr>
      <p:grpSpPr>
        <a:xfrm>
          <a:off x="0" y="0"/>
          <a:ext cx="0" cy="0"/>
          <a:chOff x="0" y="0"/>
          <a:chExt cx="0" cy="0"/>
        </a:xfrm>
      </p:grpSpPr>
      <p:sp>
        <p:nvSpPr>
          <p:cNvPr id="952" name="Google Shape;952;p44"/>
          <p:cNvSpPr txBox="1"/>
          <p:nvPr/>
        </p:nvSpPr>
        <p:spPr>
          <a:xfrm>
            <a:off x="1373975" y="241600"/>
            <a:ext cx="148011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212121"/>
                </a:solidFill>
                <a:latin typeface="Lora"/>
                <a:ea typeface="Lora"/>
                <a:cs typeface="Lora"/>
                <a:sym typeface="Lora"/>
              </a:rPr>
              <a:t>Bringing it All Together: Your Final Written Strategic Plan</a:t>
            </a:r>
            <a:endParaRPr b="0" i="0" sz="6000" u="none" cap="none" strike="noStrike">
              <a:solidFill>
                <a:srgbClr val="212121"/>
              </a:solidFill>
              <a:latin typeface="Lora"/>
              <a:ea typeface="Lora"/>
              <a:cs typeface="Lora"/>
              <a:sym typeface="Lora"/>
            </a:endParaRPr>
          </a:p>
        </p:txBody>
      </p:sp>
      <p:sp>
        <p:nvSpPr>
          <p:cNvPr id="953" name="Google Shape;953;p44"/>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4" name="Google Shape;954;p44"/>
          <p:cNvSpPr txBox="1"/>
          <p:nvPr/>
        </p:nvSpPr>
        <p:spPr>
          <a:xfrm>
            <a:off x="1373975" y="2927525"/>
            <a:ext cx="15716100" cy="4221900"/>
          </a:xfrm>
          <a:prstGeom prst="rect">
            <a:avLst/>
          </a:prstGeom>
          <a:noFill/>
          <a:ln>
            <a:noFill/>
          </a:ln>
        </p:spPr>
        <p:txBody>
          <a:bodyPr anchorCtr="0" anchor="t" bIns="95975" lIns="243775" spcFirstLastPara="1" rIns="383900" wrap="square" tIns="121875">
            <a:noAutofit/>
          </a:bodyPr>
          <a:lstStyle/>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If you delete the instructions within this template and leave only the worksheets and individualized content, you’ll be holding your next strategic plan! That said, many organizations like to document their final plan in a separate narrative-style document. We have a </a:t>
            </a:r>
            <a:r>
              <a:rPr b="0" i="0" lang="en" sz="235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simple template for that here</a:t>
            </a:r>
            <a:r>
              <a:rPr b="0" i="0" lang="en" sz="2350" u="none" cap="none" strike="noStrike">
                <a:solidFill>
                  <a:srgbClr val="000000"/>
                </a:solidFill>
                <a:latin typeface="Proxima Nova"/>
                <a:ea typeface="Proxima Nova"/>
                <a:cs typeface="Proxima Nova"/>
                <a:sym typeface="Proxima Nova"/>
              </a:rPr>
              <a:t>.</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There are also several other versions of your final plan you may want to create: </a:t>
            </a:r>
            <a:endParaRPr b="0" i="0" sz="2350" u="none" cap="none" strike="noStrike">
              <a:solidFill>
                <a:srgbClr val="000000"/>
              </a:solidFill>
              <a:latin typeface="Proxima Nova"/>
              <a:ea typeface="Proxima Nova"/>
              <a:cs typeface="Proxima Nova"/>
              <a:sym typeface="Proxima Nova"/>
            </a:endParaRPr>
          </a:p>
          <a:p>
            <a:pPr indent="-377825" lvl="0" marL="457200" marR="0" rtl="0" algn="l">
              <a:lnSpc>
                <a:spcPct val="125000"/>
              </a:lnSpc>
              <a:spcBef>
                <a:spcPts val="0"/>
              </a:spcBef>
              <a:spcAft>
                <a:spcPts val="0"/>
              </a:spcAft>
              <a:buClr>
                <a:srgbClr val="000000"/>
              </a:buClr>
              <a:buSzPts val="2350"/>
              <a:buFont typeface="Proxima Nova"/>
              <a:buChar char="●"/>
            </a:pPr>
            <a:r>
              <a:rPr b="0" i="0" lang="en" sz="2350" u="none" cap="none" strike="noStrike">
                <a:solidFill>
                  <a:srgbClr val="000000"/>
                </a:solidFill>
                <a:latin typeface="Proxima Nova"/>
                <a:ea typeface="Proxima Nova"/>
                <a:cs typeface="Proxima Nova"/>
                <a:sym typeface="Proxima Nova"/>
              </a:rPr>
              <a:t>A staff version</a:t>
            </a:r>
            <a:endParaRPr b="0" i="0" sz="2350" u="none" cap="none" strike="noStrike">
              <a:solidFill>
                <a:srgbClr val="000000"/>
              </a:solidFill>
              <a:latin typeface="Proxima Nova"/>
              <a:ea typeface="Proxima Nova"/>
              <a:cs typeface="Proxima Nova"/>
              <a:sym typeface="Proxima Nova"/>
            </a:endParaRPr>
          </a:p>
          <a:p>
            <a:pPr indent="-377825" lvl="0" marL="457200" marR="0" rtl="0" algn="l">
              <a:lnSpc>
                <a:spcPct val="125000"/>
              </a:lnSpc>
              <a:spcBef>
                <a:spcPts val="0"/>
              </a:spcBef>
              <a:spcAft>
                <a:spcPts val="0"/>
              </a:spcAft>
              <a:buClr>
                <a:srgbClr val="000000"/>
              </a:buClr>
              <a:buSzPts val="2350"/>
              <a:buFont typeface="Proxima Nova"/>
              <a:buChar char="●"/>
            </a:pPr>
            <a:r>
              <a:rPr b="0" i="0" lang="en" sz="2350" u="none" cap="none" strike="noStrike">
                <a:solidFill>
                  <a:srgbClr val="000000"/>
                </a:solidFill>
                <a:latin typeface="Proxima Nova"/>
                <a:ea typeface="Proxima Nova"/>
                <a:cs typeface="Proxima Nova"/>
                <a:sym typeface="Proxima Nova"/>
              </a:rPr>
              <a:t>A board version</a:t>
            </a:r>
            <a:endParaRPr b="0" i="0" sz="2350" u="none" cap="none" strike="noStrike">
              <a:solidFill>
                <a:srgbClr val="000000"/>
              </a:solidFill>
              <a:latin typeface="Proxima Nova"/>
              <a:ea typeface="Proxima Nova"/>
              <a:cs typeface="Proxima Nova"/>
              <a:sym typeface="Proxima Nova"/>
            </a:endParaRPr>
          </a:p>
          <a:p>
            <a:pPr indent="-377825" lvl="0" marL="457200" marR="0" rtl="0" algn="l">
              <a:lnSpc>
                <a:spcPct val="125000"/>
              </a:lnSpc>
              <a:spcBef>
                <a:spcPts val="0"/>
              </a:spcBef>
              <a:spcAft>
                <a:spcPts val="0"/>
              </a:spcAft>
              <a:buClr>
                <a:srgbClr val="000000"/>
              </a:buClr>
              <a:buSzPts val="2350"/>
              <a:buFont typeface="Proxima Nova"/>
              <a:buChar char="●"/>
            </a:pPr>
            <a:r>
              <a:rPr b="0" i="0" lang="en" sz="2350" u="none" cap="none" strike="noStrike">
                <a:solidFill>
                  <a:srgbClr val="000000"/>
                </a:solidFill>
                <a:latin typeface="Proxima Nova"/>
                <a:ea typeface="Proxima Nova"/>
                <a:cs typeface="Proxima Nova"/>
                <a:sym typeface="Proxima Nova"/>
              </a:rPr>
              <a:t>A public facing version</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rPr b="0" i="0" lang="en" sz="2350" u="none" cap="none" strike="noStrike">
                <a:solidFill>
                  <a:srgbClr val="000000"/>
                </a:solidFill>
                <a:latin typeface="Proxima Nova"/>
                <a:ea typeface="Proxima Nova"/>
                <a:cs typeface="Proxima Nova"/>
                <a:sym typeface="Proxima Nova"/>
              </a:rPr>
              <a:t>Learn more about how each of these versions should differ </a:t>
            </a:r>
            <a:r>
              <a:rPr b="0" i="0" lang="en" sz="2350" u="sng" cap="none" strike="noStrike">
                <a:solidFill>
                  <a:srgbClr val="005EA7"/>
                </a:solidFill>
                <a:latin typeface="Proxima Nova"/>
                <a:ea typeface="Proxima Nova"/>
                <a:cs typeface="Proxima Nova"/>
                <a:sym typeface="Proxima Nova"/>
                <a:hlinkClick r:id="rId4">
                  <a:extLst>
                    <a:ext uri="{A12FA001-AC4F-418D-AE19-62706E023703}">
                      <ahyp:hlinkClr val="tx"/>
                    </a:ext>
                  </a:extLst>
                </a:hlinkClick>
              </a:rPr>
              <a:t>here.</a:t>
            </a:r>
            <a:endParaRPr b="0" i="0" sz="2350" u="none" cap="none" strike="noStrike">
              <a:solidFill>
                <a:srgbClr val="005EA7"/>
              </a:solidFill>
              <a:latin typeface="Proxima Nova"/>
              <a:ea typeface="Proxima Nova"/>
              <a:cs typeface="Proxima Nova"/>
              <a:sym typeface="Proxima Nova"/>
            </a:endParaRPr>
          </a:p>
          <a:p>
            <a:pPr indent="0" lvl="0" marL="0" marR="0" rtl="0" algn="l">
              <a:lnSpc>
                <a:spcPct val="125000"/>
              </a:lnSpc>
              <a:spcBef>
                <a:spcPts val="0"/>
              </a:spcBef>
              <a:spcAft>
                <a:spcPts val="0"/>
              </a:spcAft>
              <a:buClr>
                <a:srgbClr val="000000"/>
              </a:buClr>
              <a:buSzPts val="2350"/>
              <a:buFont typeface="Arial"/>
              <a:buNone/>
            </a:pPr>
            <a:r>
              <a:t/>
            </a:r>
            <a:endParaRPr b="0" i="0" sz="2350" u="none" cap="none" strike="noStrike">
              <a:solidFill>
                <a:srgbClr val="000000"/>
              </a:solidFill>
              <a:latin typeface="Proxima Nova"/>
              <a:ea typeface="Proxima Nova"/>
              <a:cs typeface="Proxima Nova"/>
              <a:sym typeface="Proxima Nova"/>
            </a:endParaRPr>
          </a:p>
          <a:p>
            <a:pPr indent="0" lvl="0" marL="0" marR="0" rtl="0" algn="l">
              <a:lnSpc>
                <a:spcPct val="115000"/>
              </a:lnSpc>
              <a:spcBef>
                <a:spcPts val="0"/>
              </a:spcBef>
              <a:spcAft>
                <a:spcPts val="0"/>
              </a:spcAft>
              <a:buClr>
                <a:srgbClr val="000000"/>
              </a:buClr>
              <a:buSzPts val="2350"/>
              <a:buFont typeface="Arial"/>
              <a:buNone/>
            </a:pPr>
            <a:r>
              <a:t/>
            </a:r>
            <a:endParaRPr b="1" i="0" sz="2350" u="none" cap="none" strike="noStrike">
              <a:solidFill>
                <a:srgbClr val="000000"/>
              </a:solidFill>
              <a:latin typeface="Proxima Nova"/>
              <a:ea typeface="Proxima Nova"/>
              <a:cs typeface="Proxima Nova"/>
              <a:sym typeface="Proxima Nova"/>
            </a:endParaRPr>
          </a:p>
        </p:txBody>
      </p:sp>
      <p:sp>
        <p:nvSpPr>
          <p:cNvPr id="955" name="Google Shape;955;p44"/>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956" name="Google Shape;956;p44"/>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0" name="Shape 960"/>
        <p:cNvGrpSpPr/>
        <p:nvPr/>
      </p:nvGrpSpPr>
      <p:grpSpPr>
        <a:xfrm>
          <a:off x="0" y="0"/>
          <a:ext cx="0" cy="0"/>
          <a:chOff x="0" y="0"/>
          <a:chExt cx="0" cy="0"/>
        </a:xfrm>
      </p:grpSpPr>
      <p:sp>
        <p:nvSpPr>
          <p:cNvPr id="961" name="Google Shape;961;p45"/>
          <p:cNvSpPr txBox="1"/>
          <p:nvPr/>
        </p:nvSpPr>
        <p:spPr>
          <a:xfrm>
            <a:off x="2139600" y="2697225"/>
            <a:ext cx="11499600" cy="95181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t/>
            </a:r>
            <a:endParaRPr b="1"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rPr b="1" i="0" lang="en" sz="3500" u="none" cap="none" strike="noStrike">
                <a:solidFill>
                  <a:srgbClr val="58676F"/>
                </a:solidFill>
                <a:latin typeface="Josefin Sans"/>
                <a:ea typeface="Josefin Sans"/>
                <a:cs typeface="Josefin Sans"/>
                <a:sym typeface="Josefin Sans"/>
              </a:rPr>
              <a:t>Congratulations, you’ve made it to the end of The Essential Nonprofit Strategic Plan Template.</a:t>
            </a:r>
            <a:endParaRPr b="1" i="0" sz="3500" u="none" cap="none" strike="noStrike">
              <a:solidFill>
                <a:srgbClr val="58676F"/>
              </a:solidFill>
              <a:latin typeface="Josefin Sans"/>
              <a:ea typeface="Josefin Sans"/>
              <a:cs typeface="Josefin Sans"/>
              <a:sym typeface="Josefin Sans"/>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By working through this template, you've identified your nonprofit's focus, clarified your mission, vision and values and put forth a plan that will help you achieve greater outcomes.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Congratulations! Show yourself and your team some appreciation for the work you’ve done up to this point. Then, start putting your plan into action.</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If you want to go deeper in the strategic planning process, or need help bringing your plans to life, we’re here. </a:t>
            </a:r>
            <a:r>
              <a:rPr b="1" i="0" lang="en" sz="2400" u="sng" cap="none" strike="noStrike">
                <a:solidFill>
                  <a:srgbClr val="005EA7"/>
                </a:solidFill>
                <a:latin typeface="Proxima Nova"/>
                <a:ea typeface="Proxima Nova"/>
                <a:cs typeface="Proxima Nova"/>
                <a:sym typeface="Proxima Nova"/>
                <a:hlinkClick r:id="rId3">
                  <a:extLst>
                    <a:ext uri="{A12FA001-AC4F-418D-AE19-62706E023703}">
                      <ahyp:hlinkClr val="tx"/>
                    </a:ext>
                  </a:extLst>
                </a:hlinkClick>
              </a:rPr>
              <a:t>Visit our website</a:t>
            </a:r>
            <a:r>
              <a:rPr b="0" i="0" lang="en" sz="2400" u="none" cap="none" strike="noStrike">
                <a:solidFill>
                  <a:srgbClr val="005EA7"/>
                </a:solidFill>
                <a:latin typeface="Proxima Nova"/>
                <a:ea typeface="Proxima Nova"/>
                <a:cs typeface="Proxima Nova"/>
                <a:sym typeface="Proxima Nova"/>
              </a:rPr>
              <a:t> </a:t>
            </a:r>
            <a:r>
              <a:rPr b="0" i="0" lang="en" sz="2400" u="none" cap="none" strike="noStrike">
                <a:solidFill>
                  <a:srgbClr val="000000"/>
                </a:solidFill>
                <a:latin typeface="Proxima Nova"/>
                <a:ea typeface="Proxima Nova"/>
                <a:cs typeface="Proxima Nova"/>
                <a:sym typeface="Proxima Nova"/>
              </a:rPr>
              <a:t>or contact us at </a:t>
            </a:r>
            <a:r>
              <a:rPr b="1" i="0" lang="en" sz="2400" u="sng" cap="none" strike="noStrike">
                <a:solidFill>
                  <a:srgbClr val="005EA7"/>
                </a:solidFill>
                <a:latin typeface="Proxima Nova"/>
                <a:ea typeface="Proxima Nova"/>
                <a:cs typeface="Proxima Nova"/>
                <a:sym typeface="Proxima Nova"/>
                <a:hlinkClick r:id="rId4">
                  <a:extLst>
                    <a:ext uri="{A12FA001-AC4F-418D-AE19-62706E023703}">
                      <ahyp:hlinkClr val="tx"/>
                    </a:ext>
                  </a:extLst>
                </a:hlinkClick>
              </a:rPr>
              <a:t>hello@prosper-strategies.com</a:t>
            </a:r>
            <a:r>
              <a:rPr b="0" i="0" lang="en" sz="2400" u="none" cap="none" strike="noStrike">
                <a:solidFill>
                  <a:srgbClr val="000000"/>
                </a:solidFill>
                <a:latin typeface="Proxima Nova"/>
                <a:ea typeface="Proxima Nova"/>
                <a:cs typeface="Proxima Nova"/>
                <a:sym typeface="Proxima Nova"/>
              </a:rPr>
              <a:t> to discuss how we might be able to partner with your organization.</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p:txBody>
      </p:sp>
      <p:sp>
        <p:nvSpPr>
          <p:cNvPr id="962" name="Google Shape;962;p45"/>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45"/>
          <p:cNvSpPr txBox="1"/>
          <p:nvPr/>
        </p:nvSpPr>
        <p:spPr>
          <a:xfrm>
            <a:off x="2288375" y="1003600"/>
            <a:ext cx="11775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Here’s to your strategic planning success and mission impact.</a:t>
            </a:r>
            <a:endParaRPr b="0" i="0" sz="6000" u="none" cap="none" strike="noStrike">
              <a:solidFill>
                <a:srgbClr val="000000"/>
              </a:solidFill>
              <a:latin typeface="Lora"/>
              <a:ea typeface="Lora"/>
              <a:cs typeface="Lora"/>
              <a:sym typeface="Lora"/>
            </a:endParaRPr>
          </a:p>
        </p:txBody>
      </p:sp>
      <p:sp>
        <p:nvSpPr>
          <p:cNvPr id="964" name="Google Shape;964;p4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965" name="Google Shape;965;p45"/>
          <p:cNvPicPr preferRelativeResize="0"/>
          <p:nvPr/>
        </p:nvPicPr>
        <p:blipFill rotWithShape="1">
          <a:blip r:embed="rId5">
            <a:alphaModFix/>
          </a:blip>
          <a:srcRect b="0" l="0" r="0" t="0"/>
          <a:stretch/>
        </p:blipFill>
        <p:spPr>
          <a:xfrm>
            <a:off x="14216675" y="922125"/>
            <a:ext cx="10008575" cy="9948524"/>
          </a:xfrm>
          <a:prstGeom prst="rect">
            <a:avLst/>
          </a:prstGeom>
          <a:noFill/>
          <a:ln>
            <a:noFill/>
          </a:ln>
        </p:spPr>
      </p:pic>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61"/>
                                        </p:tgtEl>
                                        <p:attrNameLst>
                                          <p:attrName>style.visibility</p:attrName>
                                        </p:attrNameLst>
                                      </p:cBhvr>
                                      <p:to>
                                        <p:strVal val="visible"/>
                                      </p:to>
                                    </p:set>
                                    <p:animEffect filter="fade" transition="in">
                                      <p:cBhvr>
                                        <p:cTn dur="1000"/>
                                        <p:tgtEl>
                                          <p:spTgt spid="9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5"/>
          <p:cNvSpPr txBox="1"/>
          <p:nvPr/>
        </p:nvSpPr>
        <p:spPr>
          <a:xfrm>
            <a:off x="2931825" y="1761750"/>
            <a:ext cx="19565100" cy="95181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t/>
            </a:r>
            <a:endParaRPr b="1" i="0" sz="3500" u="none" cap="none" strike="noStrike">
              <a:solidFill>
                <a:srgbClr val="58676F"/>
              </a:solidFill>
              <a:latin typeface="Josefin Sans"/>
              <a:ea typeface="Josefin Sans"/>
              <a:cs typeface="Josefin Sans"/>
              <a:sym typeface="Josefin Sans"/>
            </a:endParaRPr>
          </a:p>
          <a:p>
            <a:pPr indent="0" lvl="0" marL="0" marR="0" rtl="0" algn="l">
              <a:lnSpc>
                <a:spcPct val="120000"/>
              </a:lnSpc>
              <a:spcBef>
                <a:spcPts val="0"/>
              </a:spcBef>
              <a:spcAft>
                <a:spcPts val="0"/>
              </a:spcAft>
              <a:buClr>
                <a:schemeClr val="dk1"/>
              </a:buClr>
              <a:buSzPts val="700"/>
              <a:buFont typeface="Lato"/>
              <a:buNone/>
            </a:pPr>
            <a:r>
              <a:t/>
            </a:r>
            <a:endParaRPr b="1" i="0" sz="3500" u="none" cap="none" strike="noStrike">
              <a:solidFill>
                <a:srgbClr val="58676F"/>
              </a:solidFill>
              <a:latin typeface="Josefin Sans"/>
              <a:ea typeface="Josefin Sans"/>
              <a:cs typeface="Josefin Sans"/>
              <a:sym typeface="Josefin Sans"/>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1" i="0" lang="en" sz="3600" u="none" cap="none" strike="noStrike">
                <a:solidFill>
                  <a:srgbClr val="000000"/>
                </a:solidFill>
                <a:latin typeface="Proxima Nova"/>
                <a:ea typeface="Proxima Nova"/>
                <a:cs typeface="Proxima Nova"/>
                <a:sym typeface="Proxima Nova"/>
              </a:rPr>
              <a:t>Instructional pages</a:t>
            </a:r>
            <a:r>
              <a:rPr b="0" i="0" lang="en" sz="3600" u="none" cap="none" strike="noStrike">
                <a:solidFill>
                  <a:srgbClr val="000000"/>
                </a:solidFill>
                <a:latin typeface="Proxima Nova"/>
                <a:ea typeface="Proxima Nova"/>
                <a:cs typeface="Proxima Nova"/>
                <a:sym typeface="Proxima Nova"/>
              </a:rPr>
              <a:t> are indicated by this icon, and provide guidance and insights on how to develop your marketing plan. Read through these pages to learn basic tenants of strategic planning, and follow the directions within them.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1" i="0" lang="en" sz="3600" u="none" cap="none" strike="noStrike">
                <a:solidFill>
                  <a:srgbClr val="000000"/>
                </a:solidFill>
                <a:latin typeface="Proxima Nova"/>
                <a:ea typeface="Proxima Nova"/>
                <a:cs typeface="Proxima Nova"/>
                <a:sym typeface="Proxima Nova"/>
              </a:rPr>
              <a:t>Worksheet pages </a:t>
            </a:r>
            <a:r>
              <a:rPr b="0" i="0" lang="en" sz="3600" u="none" cap="none" strike="noStrike">
                <a:solidFill>
                  <a:srgbClr val="000000"/>
                </a:solidFill>
                <a:latin typeface="Proxima Nova"/>
                <a:ea typeface="Proxima Nova"/>
                <a:cs typeface="Proxima Nova"/>
                <a:sym typeface="Proxima Nova"/>
              </a:rPr>
              <a:t>are indicated by this icon, and provide spots for you to fill in the blanks to create your own marketing plan.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3600" u="none" cap="none" strike="noStrike">
                <a:solidFill>
                  <a:srgbClr val="000000"/>
                </a:solidFill>
                <a:latin typeface="Proxima Nova"/>
                <a:ea typeface="Proxima Nova"/>
                <a:cs typeface="Proxima Nova"/>
                <a:sym typeface="Proxima Nova"/>
              </a:rPr>
              <a:t>When you’re done working your way through the worksheet pages, delete the instructional pages and the sidebars on worksheet pages. What’s left will make up the key sections of your strategic plan (add in an executive summary, mission, vision and values information etc).</a:t>
            </a:r>
            <a:endParaRPr b="0" i="0" sz="36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p:txBody>
      </p:sp>
      <p:sp>
        <p:nvSpPr>
          <p:cNvPr id="522" name="Google Shape;522;p5"/>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3" name="Google Shape;523;p5"/>
          <p:cNvSpPr txBox="1"/>
          <p:nvPr/>
        </p:nvSpPr>
        <p:spPr>
          <a:xfrm>
            <a:off x="1500100" y="394000"/>
            <a:ext cx="11775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How to Use this Document</a:t>
            </a:r>
            <a:endParaRPr b="0" i="0" sz="6000" u="none" cap="none" strike="noStrike">
              <a:solidFill>
                <a:srgbClr val="000000"/>
              </a:solidFill>
              <a:latin typeface="Lora"/>
              <a:ea typeface="Lora"/>
              <a:cs typeface="Lora"/>
              <a:sym typeface="Lora"/>
            </a:endParaRPr>
          </a:p>
        </p:txBody>
      </p:sp>
      <p:sp>
        <p:nvSpPr>
          <p:cNvPr id="524" name="Google Shape;524;p5"/>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525" name="Google Shape;525;p5"/>
          <p:cNvSpPr/>
          <p:nvPr/>
        </p:nvSpPr>
        <p:spPr>
          <a:xfrm>
            <a:off x="1866660" y="3458100"/>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5"/>
          <p:cNvSpPr/>
          <p:nvPr/>
        </p:nvSpPr>
        <p:spPr>
          <a:xfrm>
            <a:off x="1574148" y="7526600"/>
            <a:ext cx="1213282" cy="1273781"/>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p5"/>
          <p:cNvSpPr txBox="1"/>
          <p:nvPr/>
        </p:nvSpPr>
        <p:spPr>
          <a:xfrm>
            <a:off x="1574150" y="1644875"/>
            <a:ext cx="16145400" cy="723300"/>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000000"/>
              </a:buClr>
              <a:buSzPts val="3500"/>
              <a:buFont typeface="Arial"/>
              <a:buNone/>
            </a:pPr>
            <a:r>
              <a:rPr b="1" i="0" lang="en" sz="3500" u="none" cap="none" strike="noStrike">
                <a:solidFill>
                  <a:srgbClr val="58676F"/>
                </a:solidFill>
                <a:latin typeface="Josefin Sans"/>
                <a:ea typeface="Josefin Sans"/>
                <a:cs typeface="Josefin Sans"/>
                <a:sym typeface="Josefin Sans"/>
              </a:rPr>
              <a:t>You’ll find two different types of pages in this document:</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21"/>
                                        </p:tgtEl>
                                        <p:attrNameLst>
                                          <p:attrName>style.visibility</p:attrName>
                                        </p:attrNameLst>
                                      </p:cBhvr>
                                      <p:to>
                                        <p:strVal val="visible"/>
                                      </p:to>
                                    </p:set>
                                    <p:animEffect filter="fade" transition="in">
                                      <p:cBhvr>
                                        <p:cTn dur="1000"/>
                                        <p:tgtEl>
                                          <p:spTgt spid="5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6"/>
          <p:cNvSpPr txBox="1"/>
          <p:nvPr/>
        </p:nvSpPr>
        <p:spPr>
          <a:xfrm>
            <a:off x="2139600" y="2468625"/>
            <a:ext cx="12743700" cy="8978400"/>
          </a:xfrm>
          <a:prstGeom prst="rect">
            <a:avLst/>
          </a:prstGeom>
          <a:noFill/>
          <a:ln>
            <a:noFill/>
          </a:ln>
        </p:spPr>
        <p:txBody>
          <a:bodyPr anchorCtr="0" anchor="t" bIns="95975" lIns="243775" spcFirstLastPara="1" rIns="383900" wrap="square" tIns="121875">
            <a:noAutofit/>
          </a:bodyPr>
          <a:lstStyle/>
          <a:p>
            <a:pPr indent="0" lvl="0" marL="0" marR="0" rtl="0" algn="l">
              <a:lnSpc>
                <a:spcPct val="120000"/>
              </a:lnSpc>
              <a:spcBef>
                <a:spcPts val="0"/>
              </a:spcBef>
              <a:spcAft>
                <a:spcPts val="0"/>
              </a:spcAft>
              <a:buClr>
                <a:schemeClr val="dk1"/>
              </a:buClr>
              <a:buSzPts val="700"/>
              <a:buFont typeface="Lato"/>
              <a:buNone/>
            </a:pPr>
            <a:r>
              <a:rPr b="1" i="0" lang="en" sz="3400" u="none" cap="none" strike="noStrike">
                <a:solidFill>
                  <a:srgbClr val="58676F"/>
                </a:solidFill>
                <a:latin typeface="Josefin Sans"/>
                <a:ea typeface="Josefin Sans"/>
                <a:cs typeface="Josefin Sans"/>
                <a:sym typeface="Josefin Sans"/>
              </a:rPr>
              <a:t>Going through the process of outlining your organization's most important priorities and documenting them in a well thought out strategic plan is the first step in answering this question. </a:t>
            </a:r>
            <a:endParaRPr b="1" i="0" sz="3400" u="none" cap="none" strike="noStrike">
              <a:solidFill>
                <a:srgbClr val="58676F"/>
              </a:solidFill>
              <a:latin typeface="Josefin Sans"/>
              <a:ea typeface="Josefin Sans"/>
              <a:cs typeface="Josefin Sans"/>
              <a:sym typeface="Josefin Sans"/>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A strategic plan is the cornerstone of your nonprofit's success. It ensures everyone, from your board, to your leadership, to your staff is on the same page about your organization's mission, vision, values, and most important priorities. Then, it details a plan for how you're going to reach your goals. However, so many organizations fail to have a well-documented, actionable strategic plan.</a:t>
            </a:r>
            <a:r>
              <a:rPr b="1" i="0" lang="en" sz="2400" u="none" cap="none" strike="noStrike">
                <a:solidFill>
                  <a:srgbClr val="000000"/>
                </a:solidFill>
                <a:latin typeface="Proxima Nova"/>
                <a:ea typeface="Proxima Nova"/>
                <a:cs typeface="Proxima Nova"/>
                <a:sym typeface="Proxima Nova"/>
              </a:rPr>
              <a:t> </a:t>
            </a:r>
            <a:r>
              <a:rPr b="0" i="0" lang="en" sz="2400" u="none" cap="none" strike="noStrike">
                <a:solidFill>
                  <a:srgbClr val="000000"/>
                </a:solidFill>
                <a:latin typeface="Proxima Nova"/>
                <a:ea typeface="Proxima Nova"/>
                <a:cs typeface="Proxima Nova"/>
                <a:sym typeface="Proxima Nova"/>
              </a:rPr>
              <a:t>The Essential Nonprofit Strategic Plan Template is designed to help your strategic planning team understand where your organization is today, as well as what you need to do to increase your effectiveness and maximize your mission impact moving forward.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rPr b="0" i="0" lang="en" sz="2400" u="none" cap="none" strike="noStrike">
                <a:solidFill>
                  <a:srgbClr val="000000"/>
                </a:solidFill>
                <a:latin typeface="Proxima Nova"/>
                <a:ea typeface="Proxima Nova"/>
                <a:cs typeface="Proxima Nova"/>
                <a:sym typeface="Proxima Nova"/>
              </a:rPr>
              <a:t>With this template, we'll help you articulate who you are, what you do, and why it matters, through a clear mission, vision and values. Then, we'll guide your team through the process of making important decisions about your organization's course over the next 1-3 years. All of this will allow you to set clear goals moving forward, and create a plan of action for bringing your strategic plan to life --  ensuring everyone on your team is held accountable. Does this sounds like everything you need and more? </a:t>
            </a:r>
            <a:r>
              <a:rPr b="1" i="0" lang="en" sz="2400" u="none" cap="none" strike="noStrike">
                <a:solidFill>
                  <a:srgbClr val="000000"/>
                </a:solidFill>
                <a:latin typeface="Proxima Nova"/>
                <a:ea typeface="Proxima Nova"/>
                <a:cs typeface="Proxima Nova"/>
                <a:sym typeface="Proxima Nova"/>
              </a:rPr>
              <a:t>Then let's dive in!</a:t>
            </a:r>
            <a:endParaRPr b="0" i="0" sz="2400" u="none" cap="none" strike="noStrike">
              <a:solidFill>
                <a:srgbClr val="000000"/>
              </a:solidFill>
              <a:latin typeface="Proxima Nova"/>
              <a:ea typeface="Proxima Nova"/>
              <a:cs typeface="Proxima Nova"/>
              <a:sym typeface="Proxima Nova"/>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a:p>
            <a:pPr indent="0" lvl="0" marL="0" marR="0" rtl="0" algn="l">
              <a:lnSpc>
                <a:spcPct val="120000"/>
              </a:lnSpc>
              <a:spcBef>
                <a:spcPts val="0"/>
              </a:spcBef>
              <a:spcAft>
                <a:spcPts val="0"/>
              </a:spcAft>
              <a:buClr>
                <a:schemeClr val="dk1"/>
              </a:buClr>
              <a:buSzPts val="700"/>
              <a:buFont typeface="Lato"/>
              <a:buNone/>
            </a:pPr>
            <a:r>
              <a:t/>
            </a:r>
            <a:endParaRPr b="0" i="0" sz="2000" u="none" cap="none" strike="noStrike">
              <a:solidFill>
                <a:srgbClr val="000000"/>
              </a:solidFill>
              <a:latin typeface="Lato"/>
              <a:ea typeface="Lato"/>
              <a:cs typeface="Lato"/>
              <a:sym typeface="Lato"/>
            </a:endParaRPr>
          </a:p>
        </p:txBody>
      </p:sp>
      <p:pic>
        <p:nvPicPr>
          <p:cNvPr id="533" name="Google Shape;533;p6"/>
          <p:cNvPicPr preferRelativeResize="0"/>
          <p:nvPr/>
        </p:nvPicPr>
        <p:blipFill rotWithShape="1">
          <a:blip r:embed="rId3">
            <a:alphaModFix amt="56000"/>
          </a:blip>
          <a:srcRect b="0" l="0" r="0" t="0"/>
          <a:stretch/>
        </p:blipFill>
        <p:spPr>
          <a:xfrm>
            <a:off x="16673300" y="9900550"/>
            <a:ext cx="6044825" cy="784925"/>
          </a:xfrm>
          <a:prstGeom prst="rect">
            <a:avLst/>
          </a:prstGeom>
          <a:noFill/>
          <a:ln>
            <a:noFill/>
          </a:ln>
        </p:spPr>
      </p:pic>
      <p:sp>
        <p:nvSpPr>
          <p:cNvPr id="534" name="Google Shape;534;p6"/>
          <p:cNvSpPr txBox="1"/>
          <p:nvPr/>
        </p:nvSpPr>
        <p:spPr>
          <a:xfrm>
            <a:off x="21542350" y="-1512975"/>
            <a:ext cx="19565100" cy="228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p6"/>
          <p:cNvSpPr txBox="1"/>
          <p:nvPr/>
        </p:nvSpPr>
        <p:spPr>
          <a:xfrm>
            <a:off x="17096500" y="7769925"/>
            <a:ext cx="5726700" cy="5978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0"/>
              <a:buFont typeface="Arial"/>
              <a:buNone/>
            </a:pPr>
            <a:r>
              <a:rPr b="0" i="0" lang="en" sz="20000" u="none" cap="none" strike="noStrike">
                <a:solidFill>
                  <a:srgbClr val="58676F"/>
                </a:solidFill>
                <a:latin typeface="Lora"/>
                <a:ea typeface="Lora"/>
                <a:cs typeface="Lora"/>
                <a:sym typeface="Lora"/>
              </a:rPr>
              <a:t>86%</a:t>
            </a:r>
            <a:r>
              <a:rPr b="0" i="0" lang="en" sz="9600" u="none" cap="none" strike="noStrike">
                <a:solidFill>
                  <a:srgbClr val="1A9173"/>
                </a:solidFill>
                <a:latin typeface="Volkhov"/>
                <a:ea typeface="Volkhov"/>
                <a:cs typeface="Volkhov"/>
                <a:sym typeface="Volkhov"/>
              </a:rPr>
              <a:t> </a:t>
            </a:r>
            <a:endParaRPr b="0" i="0" sz="9600" u="none" cap="none" strike="noStrike">
              <a:solidFill>
                <a:srgbClr val="1A9173"/>
              </a:solidFill>
              <a:latin typeface="Volkhov"/>
              <a:ea typeface="Volkhov"/>
              <a:cs typeface="Volkhov"/>
              <a:sym typeface="Volkhov"/>
            </a:endParaRPr>
          </a:p>
          <a:p>
            <a:pPr indent="0" lvl="0" marL="0" marR="0" rtl="0" algn="l">
              <a:lnSpc>
                <a:spcPct val="100000"/>
              </a:lnSpc>
              <a:spcBef>
                <a:spcPts val="0"/>
              </a:spcBef>
              <a:spcAft>
                <a:spcPts val="0"/>
              </a:spcAft>
              <a:buClr>
                <a:srgbClr val="000000"/>
              </a:buClr>
              <a:buSzPts val="3000"/>
              <a:buFont typeface="Arial"/>
              <a:buNone/>
            </a:pPr>
            <a:r>
              <a:rPr b="0" i="0" lang="en" sz="3000" u="none" cap="none" strike="noStrike">
                <a:solidFill>
                  <a:srgbClr val="58676F"/>
                </a:solidFill>
                <a:latin typeface="Josefin Sans"/>
                <a:ea typeface="Josefin Sans"/>
                <a:cs typeface="Josefin Sans"/>
                <a:sym typeface="Josefin Sans"/>
              </a:rPr>
              <a:t>of nonprofits say having a strategic plan has a positive impact on generating revenue</a:t>
            </a:r>
            <a:endParaRPr b="0" i="0" sz="2400" u="none" cap="none" strike="noStrike">
              <a:solidFill>
                <a:srgbClr val="000000"/>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Lato"/>
                <a:ea typeface="Lato"/>
                <a:cs typeface="Lato"/>
                <a:sym typeface="Lato"/>
              </a:rPr>
              <a:t>Source: </a:t>
            </a:r>
            <a:r>
              <a:rPr b="0" i="0" lang="en" sz="1400" u="sng" cap="none" strike="noStrike">
                <a:solidFill>
                  <a:srgbClr val="005EA7"/>
                </a:solidFill>
                <a:latin typeface="Lato"/>
                <a:ea typeface="Lato"/>
                <a:cs typeface="Lato"/>
                <a:sym typeface="Lato"/>
                <a:hlinkClick r:id="rId4">
                  <a:extLst>
                    <a:ext uri="{A12FA001-AC4F-418D-AE19-62706E023703}">
                      <ahyp:hlinkClr val="tx"/>
                    </a:ext>
                  </a:extLst>
                </a:hlinkClick>
              </a:rPr>
              <a:t>NonprofitPRO</a:t>
            </a:r>
            <a:endParaRPr b="0" i="0" sz="1400" u="none" cap="none" strike="noStrike">
              <a:solidFill>
                <a:srgbClr val="005EA7"/>
              </a:solidFill>
              <a:latin typeface="Lato"/>
              <a:ea typeface="Lato"/>
              <a:cs typeface="Lato"/>
              <a:sym typeface="Lato"/>
            </a:endParaRPr>
          </a:p>
        </p:txBody>
      </p:sp>
      <p:sp>
        <p:nvSpPr>
          <p:cNvPr id="536" name="Google Shape;536;p6"/>
          <p:cNvSpPr txBox="1"/>
          <p:nvPr/>
        </p:nvSpPr>
        <p:spPr>
          <a:xfrm>
            <a:off x="2288375" y="394000"/>
            <a:ext cx="11775900" cy="1446600"/>
          </a:xfrm>
          <a:prstGeom prst="rect">
            <a:avLst/>
          </a:prstGeom>
          <a:noFill/>
          <a:ln>
            <a:noFill/>
          </a:ln>
        </p:spPr>
        <p:txBody>
          <a:bodyPr anchorCtr="0" anchor="t" bIns="45700" lIns="91400" spcFirstLastPara="1" rIns="91400" wrap="square" tIns="45700">
            <a:noAutofit/>
          </a:bodyPr>
          <a:lstStyle/>
          <a:p>
            <a:pPr indent="0" lvl="0" marL="0" marR="0" rtl="0" algn="l">
              <a:lnSpc>
                <a:spcPct val="100000"/>
              </a:lnSpc>
              <a:spcBef>
                <a:spcPts val="0"/>
              </a:spcBef>
              <a:spcAft>
                <a:spcPts val="0"/>
              </a:spcAft>
              <a:buClr>
                <a:schemeClr val="dk2"/>
              </a:buClr>
              <a:buSzPts val="2200"/>
              <a:buFont typeface="Lato"/>
              <a:buNone/>
            </a:pPr>
            <a:r>
              <a:rPr b="0" i="0" lang="en" sz="6000" u="none" cap="none" strike="noStrike">
                <a:solidFill>
                  <a:srgbClr val="000000"/>
                </a:solidFill>
                <a:latin typeface="Lora"/>
                <a:ea typeface="Lora"/>
                <a:cs typeface="Lora"/>
                <a:sym typeface="Lora"/>
              </a:rPr>
              <a:t>Is your nonprofit doing all it can to advance your mission?</a:t>
            </a:r>
            <a:endParaRPr b="0" i="0" sz="6000" u="none" cap="none" strike="noStrike">
              <a:solidFill>
                <a:srgbClr val="000000"/>
              </a:solidFill>
              <a:latin typeface="Lora"/>
              <a:ea typeface="Lora"/>
              <a:cs typeface="Lora"/>
              <a:sym typeface="Lora"/>
            </a:endParaRPr>
          </a:p>
        </p:txBody>
      </p:sp>
      <p:sp>
        <p:nvSpPr>
          <p:cNvPr id="537" name="Google Shape;537;p6"/>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sp>
        <p:nvSpPr>
          <p:cNvPr id="538" name="Google Shape;538;p6"/>
          <p:cNvSpPr/>
          <p:nvPr/>
        </p:nvSpPr>
        <p:spPr>
          <a:xfrm>
            <a:off x="17641750" y="2698288"/>
            <a:ext cx="3900600" cy="5273700"/>
          </a:xfrm>
          <a:prstGeom prst="upArrow">
            <a:avLst>
              <a:gd fmla="val 50000" name="adj1"/>
              <a:gd fmla="val 50000" name="adj2"/>
            </a:avLst>
          </a:prstGeom>
          <a:solidFill>
            <a:schemeClr val="lt2"/>
          </a:solidFill>
          <a:ln cap="flat" cmpd="sng" w="152400">
            <a:solidFill>
              <a:srgbClr val="B3BBB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32"/>
                                        </p:tgtEl>
                                        <p:attrNameLst>
                                          <p:attrName>style.visibility</p:attrName>
                                        </p:attrNameLst>
                                      </p:cBhvr>
                                      <p:to>
                                        <p:strVal val="visible"/>
                                      </p:to>
                                    </p:set>
                                    <p:animEffect filter="fade" transition="in">
                                      <p:cBhvr>
                                        <p:cTn dur="1000"/>
                                        <p:tgtEl>
                                          <p:spTgt spid="5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pic>
        <p:nvPicPr>
          <p:cNvPr id="543" name="Google Shape;543;p7"/>
          <p:cNvPicPr preferRelativeResize="0"/>
          <p:nvPr/>
        </p:nvPicPr>
        <p:blipFill rotWithShape="1">
          <a:blip r:embed="rId3">
            <a:alphaModFix/>
          </a:blip>
          <a:srcRect b="3934" l="0" r="0" t="15917"/>
          <a:stretch/>
        </p:blipFill>
        <p:spPr>
          <a:xfrm>
            <a:off x="0" y="0"/>
            <a:ext cx="24377648" cy="13716000"/>
          </a:xfrm>
          <a:prstGeom prst="rect">
            <a:avLst/>
          </a:prstGeom>
          <a:noFill/>
          <a:ln>
            <a:noFill/>
          </a:ln>
        </p:spPr>
      </p:pic>
      <p:grpSp>
        <p:nvGrpSpPr>
          <p:cNvPr id="544" name="Google Shape;544;p7"/>
          <p:cNvGrpSpPr/>
          <p:nvPr/>
        </p:nvGrpSpPr>
        <p:grpSpPr>
          <a:xfrm>
            <a:off x="2039226" y="582488"/>
            <a:ext cx="19287854" cy="5389078"/>
            <a:chOff x="1363712" y="281441"/>
            <a:chExt cx="4305901" cy="2020879"/>
          </a:xfrm>
        </p:grpSpPr>
        <p:sp>
          <p:nvSpPr>
            <p:cNvPr id="545" name="Google Shape;545;p7"/>
            <p:cNvSpPr/>
            <p:nvPr/>
          </p:nvSpPr>
          <p:spPr>
            <a:xfrm>
              <a:off x="1363713" y="281441"/>
              <a:ext cx="4305900" cy="226800"/>
            </a:xfrm>
            <a:custGeom>
              <a:rect b="b" l="l" r="r" t="t"/>
              <a:pathLst>
                <a:path extrusionOk="0" h="120000" w="120000">
                  <a:moveTo>
                    <a:pt x="0" y="0"/>
                  </a:moveTo>
                  <a:lnTo>
                    <a:pt x="120000" y="0"/>
                  </a:lnTo>
                  <a:lnTo>
                    <a:pt x="120000" y="120000"/>
                  </a:lnTo>
                  <a:lnTo>
                    <a:pt x="0" y="120000"/>
                  </a:lnTo>
                  <a:lnTo>
                    <a:pt x="0" y="0"/>
                  </a:lnTo>
                  <a:close/>
                </a:path>
              </a:pathLst>
            </a:custGeom>
            <a:noFill/>
            <a:ln>
              <a:noFill/>
            </a:ln>
          </p:spPr>
          <p:txBody>
            <a:bodyPr anchorCtr="0" anchor="t" bIns="45700" lIns="45700" spcFirstLastPara="1" rIns="45700" wrap="square" tIns="45700">
              <a:noAutofit/>
            </a:bodyPr>
            <a:lstStyle/>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Part 1:</a:t>
              </a:r>
              <a:endParaRPr b="0" i="0" sz="15000" u="none" cap="none" strike="noStrike">
                <a:solidFill>
                  <a:srgbClr val="161616"/>
                </a:solidFill>
                <a:latin typeface="Lora"/>
                <a:ea typeface="Lora"/>
                <a:cs typeface="Lora"/>
                <a:sym typeface="Lora"/>
              </a:endParaRPr>
            </a:p>
            <a:p>
              <a:pPr indent="0" lvl="0" marL="0" marR="0" rtl="0" algn="l">
                <a:lnSpc>
                  <a:spcPct val="90000"/>
                </a:lnSpc>
                <a:spcBef>
                  <a:spcPts val="0"/>
                </a:spcBef>
                <a:spcAft>
                  <a:spcPts val="0"/>
                </a:spcAft>
                <a:buClr>
                  <a:schemeClr val="lt1"/>
                </a:buClr>
                <a:buSzPts val="850"/>
                <a:buFont typeface="Lato"/>
                <a:buNone/>
              </a:pPr>
              <a:r>
                <a:rPr b="0" i="0" lang="en" sz="15000" u="none" cap="none" strike="noStrike">
                  <a:solidFill>
                    <a:srgbClr val="161616"/>
                  </a:solidFill>
                  <a:latin typeface="Lora"/>
                  <a:ea typeface="Lora"/>
                  <a:cs typeface="Lora"/>
                  <a:sym typeface="Lora"/>
                </a:rPr>
                <a:t>People</a:t>
              </a:r>
              <a:endParaRPr b="0" i="0" sz="15000" u="none" cap="none" strike="noStrike">
                <a:solidFill>
                  <a:srgbClr val="161616"/>
                </a:solidFill>
                <a:latin typeface="Lora"/>
                <a:ea typeface="Lora"/>
                <a:cs typeface="Lora"/>
                <a:sym typeface="Lora"/>
              </a:endParaRPr>
            </a:p>
          </p:txBody>
        </p:sp>
        <p:sp>
          <p:nvSpPr>
            <p:cNvPr id="546" name="Google Shape;546;p7"/>
            <p:cNvSpPr txBox="1"/>
            <p:nvPr/>
          </p:nvSpPr>
          <p:spPr>
            <a:xfrm>
              <a:off x="1363712" y="1823520"/>
              <a:ext cx="3196200" cy="478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600"/>
                <a:buFont typeface="Arial"/>
                <a:buNone/>
              </a:pPr>
              <a:r>
                <a:t/>
              </a:r>
              <a:endParaRPr b="1" i="0" sz="3600" u="none" cap="none" strike="noStrike">
                <a:solidFill>
                  <a:srgbClr val="45B5A5"/>
                </a:solidFill>
                <a:latin typeface="Lato"/>
                <a:ea typeface="Lato"/>
                <a:cs typeface="Lato"/>
                <a:sym typeface="Lato"/>
              </a:endParaRPr>
            </a:p>
            <a:p>
              <a:pPr indent="0" lvl="0" marL="0" marR="0" rtl="0" algn="l">
                <a:lnSpc>
                  <a:spcPct val="100000"/>
                </a:lnSpc>
                <a:spcBef>
                  <a:spcPts val="0"/>
                </a:spcBef>
                <a:spcAft>
                  <a:spcPts val="0"/>
                </a:spcAft>
                <a:buClr>
                  <a:schemeClr val="lt1"/>
                </a:buClr>
                <a:buSzPts val="600"/>
                <a:buFont typeface="Arial"/>
                <a:buNone/>
              </a:pPr>
              <a:r>
                <a:rPr b="1" i="0" lang="en" sz="3600" u="none" cap="none" strike="noStrike">
                  <a:solidFill>
                    <a:srgbClr val="58676F"/>
                  </a:solidFill>
                  <a:latin typeface="Josefin Sans"/>
                  <a:ea typeface="Josefin Sans"/>
                  <a:cs typeface="Josefin Sans"/>
                  <a:sym typeface="Josefin Sans"/>
                </a:rPr>
                <a:t>Engage your nonprofit’s stakeholders in shaping your </a:t>
              </a:r>
              <a:r>
                <a:rPr b="1" i="0" lang="en" sz="3600" u="none" cap="none" strike="noStrike">
                  <a:solidFill>
                    <a:srgbClr val="626262"/>
                  </a:solidFill>
                  <a:latin typeface="Josefin Sans"/>
                  <a:ea typeface="Josefin Sans"/>
                  <a:cs typeface="Josefin Sans"/>
                  <a:sym typeface="Josefin Sans"/>
                </a:rPr>
                <a:t>strategic plan</a:t>
              </a:r>
              <a:r>
                <a:rPr b="1" i="0" lang="en" sz="3600" u="none" cap="none" strike="noStrike">
                  <a:solidFill>
                    <a:srgbClr val="58676F"/>
                  </a:solidFill>
                  <a:latin typeface="Josefin Sans"/>
                  <a:ea typeface="Josefin Sans"/>
                  <a:cs typeface="Josefin Sans"/>
                  <a:sym typeface="Josefin Sans"/>
                </a:rPr>
                <a:t>, and conduct research to inform your approach.</a:t>
              </a:r>
              <a:endParaRPr b="0" i="0" sz="3600" u="none" cap="none" strike="noStrike">
                <a:solidFill>
                  <a:srgbClr val="58676F"/>
                </a:solidFill>
                <a:latin typeface="Josefin Sans"/>
                <a:ea typeface="Josefin Sans"/>
                <a:cs typeface="Josefin Sans"/>
                <a:sym typeface="Josefin Sans"/>
              </a:endParaRPr>
            </a:p>
          </p:txBody>
        </p:sp>
      </p:grpSp>
      <p:sp>
        <p:nvSpPr>
          <p:cNvPr id="547" name="Google Shape;547;p7"/>
          <p:cNvSpPr txBox="1"/>
          <p:nvPr>
            <p:ph idx="12" type="sldNum"/>
          </p:nvPr>
        </p:nvSpPr>
        <p:spPr>
          <a:xfrm>
            <a:off x="22812148" y="12666269"/>
            <a:ext cx="1462800" cy="1050000"/>
          </a:xfrm>
          <a:prstGeom prst="rect">
            <a:avLst/>
          </a:prstGeom>
          <a:noFill/>
          <a:ln>
            <a:noFill/>
          </a:ln>
        </p:spPr>
        <p:txBody>
          <a:bodyPr anchorCtr="0" anchor="t" bIns="91400" lIns="182825" spcFirstLastPara="1" rIns="182825" wrap="square" tIns="91400">
            <a:noAutofit/>
          </a:bodyPr>
          <a:lstStyle/>
          <a:p>
            <a:pPr indent="0" lvl="0" marL="0" rtl="0" algn="r">
              <a:lnSpc>
                <a:spcPct val="100000"/>
              </a:lnSpc>
              <a:spcBef>
                <a:spcPts val="0"/>
              </a:spcBef>
              <a:spcAft>
                <a:spcPts val="0"/>
              </a:spcAft>
              <a:buSzPts val="600"/>
              <a:buNone/>
            </a:pPr>
            <a:fld id="{00000000-1234-1234-1234-123412341234}" type="slidenum">
              <a:rPr lang="en"/>
              <a:t>‹#›</a:t>
            </a:fld>
            <a:endParaRPr/>
          </a:p>
        </p:txBody>
      </p:sp>
      <p:pic>
        <p:nvPicPr>
          <p:cNvPr id="548" name="Google Shape;548;p7"/>
          <p:cNvPicPr preferRelativeResize="0"/>
          <p:nvPr/>
        </p:nvPicPr>
        <p:blipFill rotWithShape="1">
          <a:blip r:embed="rId4">
            <a:alphaModFix/>
          </a:blip>
          <a:srcRect b="0" l="0" r="0" t="0"/>
          <a:stretch/>
        </p:blipFill>
        <p:spPr>
          <a:xfrm>
            <a:off x="10120842" y="7686523"/>
            <a:ext cx="4135974" cy="3317651"/>
          </a:xfrm>
          <a:prstGeom prst="rect">
            <a:avLst/>
          </a:prstGeom>
          <a:noFill/>
          <a:ln>
            <a:noFill/>
          </a:ln>
        </p:spPr>
      </p:pic>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544"/>
                                        </p:tgtEl>
                                        <p:attrNameLst>
                                          <p:attrName>style.visibility</p:attrName>
                                        </p:attrNameLst>
                                      </p:cBhvr>
                                      <p:to>
                                        <p:strVal val="visible"/>
                                      </p:to>
                                    </p:set>
                                    <p:anim calcmode="lin" valueType="num">
                                      <p:cBhvr additive="base">
                                        <p:cTn dur="500"/>
                                        <p:tgtEl>
                                          <p:spTgt spid="544"/>
                                        </p:tgtEl>
                                        <p:attrNameLst>
                                          <p:attrName>ppt_w</p:attrName>
                                        </p:attrNameLst>
                                      </p:cBhvr>
                                      <p:tavLst>
                                        <p:tav fmla="" tm="0">
                                          <p:val>
                                            <p:strVal val="0"/>
                                          </p:val>
                                        </p:tav>
                                        <p:tav fmla="" tm="100000">
                                          <p:val>
                                            <p:strVal val="#ppt_w"/>
                                          </p:val>
                                        </p:tav>
                                      </p:tavLst>
                                    </p:anim>
                                    <p:anim calcmode="lin" valueType="num">
                                      <p:cBhvr additive="base">
                                        <p:cTn dur="500"/>
                                        <p:tgtEl>
                                          <p:spTgt spid="54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8"/>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solidFill>
                  <a:schemeClr val="accent5"/>
                </a:solidFill>
                <a:latin typeface="Proxima Nova"/>
                <a:ea typeface="Proxima Nova"/>
                <a:cs typeface="Proxima Nova"/>
                <a:sym typeface="Proxima Nova"/>
              </a:rPr>
              <a:t>‹#›</a:t>
            </a:fld>
            <a:endParaRPr>
              <a:solidFill>
                <a:schemeClr val="accent5"/>
              </a:solidFill>
              <a:latin typeface="Proxima Nova"/>
              <a:ea typeface="Proxima Nova"/>
              <a:cs typeface="Proxima Nova"/>
              <a:sym typeface="Proxima Nova"/>
            </a:endParaRPr>
          </a:p>
        </p:txBody>
      </p:sp>
      <p:sp>
        <p:nvSpPr>
          <p:cNvPr id="555" name="Google Shape;555;p8"/>
          <p:cNvSpPr txBox="1"/>
          <p:nvPr>
            <p:ph idx="1" type="body"/>
          </p:nvPr>
        </p:nvSpPr>
        <p:spPr>
          <a:xfrm>
            <a:off x="1109100" y="3098675"/>
            <a:ext cx="13264200" cy="9110400"/>
          </a:xfrm>
          <a:prstGeom prst="rect">
            <a:avLst/>
          </a:prstGeom>
          <a:noFill/>
          <a:ln>
            <a:noFill/>
          </a:ln>
        </p:spPr>
        <p:txBody>
          <a:bodyPr anchorCtr="0" anchor="t" bIns="243750" lIns="243750" spcFirstLastPara="1" rIns="243750" wrap="square" tIns="243750">
            <a:noAutofit/>
          </a:bodyPr>
          <a:lstStyle/>
          <a:p>
            <a:pPr indent="-457200" lvl="0" marL="457200" rtl="0" algn="l">
              <a:lnSpc>
                <a:spcPct val="115000"/>
              </a:lnSpc>
              <a:spcBef>
                <a:spcPts val="0"/>
              </a:spcBef>
              <a:spcAft>
                <a:spcPts val="0"/>
              </a:spcAft>
              <a:buClr>
                <a:srgbClr val="626262"/>
              </a:buClr>
              <a:buSzPts val="4500"/>
              <a:buFont typeface="Josefin Sans"/>
              <a:buChar char="➔"/>
            </a:pPr>
            <a:r>
              <a:rPr lang="en" sz="4500">
                <a:solidFill>
                  <a:srgbClr val="626262"/>
                </a:solidFill>
                <a:latin typeface="Josefin Sans"/>
                <a:ea typeface="Josefin Sans"/>
                <a:cs typeface="Josefin Sans"/>
                <a:sym typeface="Josefin Sans"/>
              </a:rPr>
              <a:t>Learn how to conduct a stakeholder assessment</a:t>
            </a:r>
            <a:br>
              <a:rPr lang="en" sz="4500">
                <a:solidFill>
                  <a:srgbClr val="626262"/>
                </a:solidFill>
                <a:latin typeface="Josefin Sans"/>
                <a:ea typeface="Josefin Sans"/>
                <a:cs typeface="Josefin Sans"/>
                <a:sym typeface="Josefin Sans"/>
              </a:rPr>
            </a:br>
            <a:br>
              <a:rPr lang="en" sz="4500">
                <a:solidFill>
                  <a:srgbClr val="626262"/>
                </a:solidFill>
                <a:latin typeface="Josefin Sans"/>
                <a:ea typeface="Josefin Sans"/>
                <a:cs typeface="Josefin Sans"/>
                <a:sym typeface="Josefin Sans"/>
              </a:rPr>
            </a:br>
            <a:endParaRPr sz="4500">
              <a:solidFill>
                <a:srgbClr val="626262"/>
              </a:solidFill>
              <a:latin typeface="Josefin Sans"/>
              <a:ea typeface="Josefin Sans"/>
              <a:cs typeface="Josefin Sans"/>
              <a:sym typeface="Josefin Sans"/>
            </a:endParaRPr>
          </a:p>
          <a:p>
            <a:pPr indent="-457200" lvl="0" marL="457200" rtl="0" algn="l">
              <a:lnSpc>
                <a:spcPct val="115000"/>
              </a:lnSpc>
              <a:spcBef>
                <a:spcPts val="0"/>
              </a:spcBef>
              <a:spcAft>
                <a:spcPts val="0"/>
              </a:spcAft>
              <a:buClr>
                <a:srgbClr val="626262"/>
              </a:buClr>
              <a:buSzPts val="4500"/>
              <a:buFont typeface="Josefin Sans"/>
              <a:buChar char="➔"/>
            </a:pPr>
            <a:r>
              <a:rPr lang="en" sz="4500">
                <a:solidFill>
                  <a:srgbClr val="626262"/>
                </a:solidFill>
                <a:latin typeface="Josefin Sans"/>
                <a:ea typeface="Josefin Sans"/>
                <a:cs typeface="Josefin Sans"/>
                <a:sym typeface="Josefin Sans"/>
              </a:rPr>
              <a:t>Find out how to deeply engage your stakeholders at the onset of the strategic planning process</a:t>
            </a:r>
            <a:endParaRPr sz="4500">
              <a:solidFill>
                <a:srgbClr val="626262"/>
              </a:solidFill>
              <a:latin typeface="Josefin Sans"/>
              <a:ea typeface="Josefin Sans"/>
              <a:cs typeface="Josefin Sans"/>
              <a:sym typeface="Josefin Sans"/>
            </a:endParaRPr>
          </a:p>
        </p:txBody>
      </p:sp>
      <p:sp>
        <p:nvSpPr>
          <p:cNvPr id="556" name="Google Shape;556;p8"/>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sz="6400"/>
              <a:t>Part 1: People</a:t>
            </a:r>
            <a:endParaRPr sz="6400"/>
          </a:p>
          <a:p>
            <a:pPr indent="0" lvl="0" marL="0" rtl="0" algn="l">
              <a:lnSpc>
                <a:spcPct val="100000"/>
              </a:lnSpc>
              <a:spcBef>
                <a:spcPts val="0"/>
              </a:spcBef>
              <a:spcAft>
                <a:spcPts val="0"/>
              </a:spcAft>
              <a:buSzPts val="6400"/>
              <a:buNone/>
            </a:pPr>
            <a:r>
              <a:rPr lang="en" sz="5500">
                <a:solidFill>
                  <a:srgbClr val="58676F"/>
                </a:solidFill>
                <a:latin typeface="Josefin Sans"/>
                <a:ea typeface="Josefin Sans"/>
                <a:cs typeface="Josefin Sans"/>
                <a:sym typeface="Josefin Sans"/>
              </a:rPr>
              <a:t>In this section you’ll…</a:t>
            </a:r>
            <a:endParaRPr sz="6000"/>
          </a:p>
        </p:txBody>
      </p:sp>
      <p:pic>
        <p:nvPicPr>
          <p:cNvPr id="557" name="Google Shape;557;p8"/>
          <p:cNvPicPr preferRelativeResize="0"/>
          <p:nvPr/>
        </p:nvPicPr>
        <p:blipFill rotWithShape="1">
          <a:blip r:embed="rId3">
            <a:alphaModFix/>
          </a:blip>
          <a:srcRect b="0" l="0" r="0" t="0"/>
          <a:stretch/>
        </p:blipFill>
        <p:spPr>
          <a:xfrm>
            <a:off x="16788467" y="3524025"/>
            <a:ext cx="4816107" cy="4341975"/>
          </a:xfrm>
          <a:prstGeom prst="rect">
            <a:avLst/>
          </a:prstGeom>
          <a:noFill/>
          <a:ln>
            <a:noFill/>
          </a:ln>
        </p:spPr>
      </p:pic>
      <p:sp>
        <p:nvSpPr>
          <p:cNvPr id="558" name="Google Shape;558;p8"/>
          <p:cNvSpPr txBox="1"/>
          <p:nvPr/>
        </p:nvSpPr>
        <p:spPr>
          <a:xfrm>
            <a:off x="3632975" y="12778000"/>
            <a:ext cx="48162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rgbClr val="000000"/>
                </a:solidFill>
                <a:latin typeface="Proxima Nova"/>
                <a:ea typeface="Proxima Nova"/>
                <a:cs typeface="Proxima Nova"/>
                <a:sym typeface="Proxima Nova"/>
              </a:rPr>
              <a:t>The Essential Nonprofit Strategic Plan Template ©</a:t>
            </a:r>
            <a:endParaRPr b="1" i="0" sz="15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9"/>
          <p:cNvSpPr/>
          <p:nvPr/>
        </p:nvSpPr>
        <p:spPr>
          <a:xfrm>
            <a:off x="14427888" y="2350275"/>
            <a:ext cx="8032800" cy="8032800"/>
          </a:xfrm>
          <a:prstGeom prst="ellipse">
            <a:avLst/>
          </a:prstGeom>
          <a:solidFill>
            <a:srgbClr val="B3BBB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p9"/>
          <p:cNvSpPr txBox="1"/>
          <p:nvPr>
            <p:ph idx="12" type="sldNum"/>
          </p:nvPr>
        </p:nvSpPr>
        <p:spPr>
          <a:xfrm>
            <a:off x="22812148" y="12666269"/>
            <a:ext cx="1462800" cy="1049700"/>
          </a:xfrm>
          <a:prstGeom prst="rect">
            <a:avLst/>
          </a:prstGeom>
          <a:noFill/>
          <a:ln>
            <a:noFill/>
          </a:ln>
        </p:spPr>
        <p:txBody>
          <a:bodyPr anchorCtr="0" anchor="t" bIns="243750" lIns="243750" spcFirstLastPara="1" rIns="243750" wrap="square" tIns="243750">
            <a:noAutofit/>
          </a:bodyPr>
          <a:lstStyle/>
          <a:p>
            <a:pPr indent="0" lvl="0" marL="0" rtl="0" algn="r">
              <a:lnSpc>
                <a:spcPct val="100000"/>
              </a:lnSpc>
              <a:spcBef>
                <a:spcPts val="0"/>
              </a:spcBef>
              <a:spcAft>
                <a:spcPts val="0"/>
              </a:spcAft>
              <a:buSzPts val="2700"/>
              <a:buNone/>
            </a:pPr>
            <a:fld id="{00000000-1234-1234-1234-123412341234}" type="slidenum">
              <a:rPr lang="en"/>
              <a:t>‹#›</a:t>
            </a:fld>
            <a:endParaRPr/>
          </a:p>
        </p:txBody>
      </p:sp>
      <p:sp>
        <p:nvSpPr>
          <p:cNvPr id="565" name="Google Shape;565;p9"/>
          <p:cNvSpPr txBox="1"/>
          <p:nvPr/>
        </p:nvSpPr>
        <p:spPr>
          <a:xfrm>
            <a:off x="1595851" y="2036600"/>
            <a:ext cx="21791100" cy="1062000"/>
          </a:xfrm>
          <a:prstGeom prst="rect">
            <a:avLst/>
          </a:prstGeom>
          <a:noFill/>
          <a:ln>
            <a:noFill/>
          </a:ln>
        </p:spPr>
        <p:txBody>
          <a:bodyPr anchorCtr="0" anchor="t" bIns="243750" lIns="243750" spcFirstLastPara="1" rIns="243750" wrap="square" tIns="243750">
            <a:spAutoFit/>
          </a:bodyPr>
          <a:lstStyle/>
          <a:p>
            <a:pPr indent="0" lvl="0" marL="0" marR="0" rtl="0" algn="l">
              <a:lnSpc>
                <a:spcPct val="100000"/>
              </a:lnSpc>
              <a:spcBef>
                <a:spcPts val="0"/>
              </a:spcBef>
              <a:spcAft>
                <a:spcPts val="0"/>
              </a:spcAft>
              <a:buClr>
                <a:srgbClr val="000000"/>
              </a:buClr>
              <a:buSzPts val="3700"/>
              <a:buFont typeface="Arial"/>
              <a:buNone/>
            </a:pPr>
            <a:r>
              <a:t/>
            </a:r>
            <a:endParaRPr b="0" i="0" sz="3700" u="none" cap="none" strike="noStrike">
              <a:solidFill>
                <a:srgbClr val="000000"/>
              </a:solidFill>
              <a:latin typeface="Josefin Sans"/>
              <a:ea typeface="Josefin Sans"/>
              <a:cs typeface="Josefin Sans"/>
              <a:sym typeface="Josefin Sans"/>
            </a:endParaRPr>
          </a:p>
        </p:txBody>
      </p:sp>
      <p:sp>
        <p:nvSpPr>
          <p:cNvPr id="566" name="Google Shape;566;p9"/>
          <p:cNvSpPr txBox="1"/>
          <p:nvPr>
            <p:ph type="title"/>
          </p:nvPr>
        </p:nvSpPr>
        <p:spPr>
          <a:xfrm>
            <a:off x="830984" y="685933"/>
            <a:ext cx="22715700" cy="1527300"/>
          </a:xfrm>
          <a:prstGeom prst="rect">
            <a:avLst/>
          </a:prstGeom>
          <a:noFill/>
          <a:ln>
            <a:noFill/>
          </a:ln>
        </p:spPr>
        <p:txBody>
          <a:bodyPr anchorCtr="0" anchor="t" bIns="243750" lIns="243750" spcFirstLastPara="1" rIns="243750" wrap="square" tIns="243750">
            <a:noAutofit/>
          </a:bodyPr>
          <a:lstStyle/>
          <a:p>
            <a:pPr indent="0" lvl="0" marL="0" rtl="0" algn="l">
              <a:lnSpc>
                <a:spcPct val="100000"/>
              </a:lnSpc>
              <a:spcBef>
                <a:spcPts val="0"/>
              </a:spcBef>
              <a:spcAft>
                <a:spcPts val="0"/>
              </a:spcAft>
              <a:buSzPts val="6400"/>
              <a:buNone/>
            </a:pPr>
            <a:r>
              <a:rPr lang="en"/>
              <a:t>The Stakeholder Assessment</a:t>
            </a:r>
            <a:endParaRPr/>
          </a:p>
          <a:p>
            <a:pPr indent="0" lvl="0" marL="0" rtl="0" algn="l">
              <a:lnSpc>
                <a:spcPct val="100000"/>
              </a:lnSpc>
              <a:spcBef>
                <a:spcPts val="0"/>
              </a:spcBef>
              <a:spcAft>
                <a:spcPts val="0"/>
              </a:spcAft>
              <a:buSzPts val="6400"/>
              <a:buNone/>
            </a:pPr>
            <a:r>
              <a:t/>
            </a:r>
            <a:endParaRPr sz="5500">
              <a:solidFill>
                <a:srgbClr val="58676F"/>
              </a:solidFill>
              <a:latin typeface="Josefin Sans"/>
              <a:ea typeface="Josefin Sans"/>
              <a:cs typeface="Josefin Sans"/>
              <a:sym typeface="Josefin Sans"/>
            </a:endParaRPr>
          </a:p>
        </p:txBody>
      </p:sp>
      <p:sp>
        <p:nvSpPr>
          <p:cNvPr id="567" name="Google Shape;567;p9"/>
          <p:cNvSpPr txBox="1"/>
          <p:nvPr>
            <p:ph idx="1" type="subTitle"/>
          </p:nvPr>
        </p:nvSpPr>
        <p:spPr>
          <a:xfrm>
            <a:off x="1211987" y="2420400"/>
            <a:ext cx="10541400" cy="8875200"/>
          </a:xfrm>
          <a:prstGeom prst="rect">
            <a:avLst/>
          </a:prstGeom>
          <a:noFill/>
          <a:ln>
            <a:noFill/>
          </a:ln>
        </p:spPr>
        <p:txBody>
          <a:bodyPr anchorCtr="0" anchor="t" bIns="243750" lIns="243750" spcFirstLastPara="1" rIns="243750" wrap="square" tIns="243750">
            <a:noAutofit/>
          </a:bodyPr>
          <a:lstStyle/>
          <a:p>
            <a:pPr indent="0" lvl="0" marL="0" rtl="0" algn="l">
              <a:lnSpc>
                <a:spcPct val="115000"/>
              </a:lnSpc>
              <a:spcBef>
                <a:spcPts val="0"/>
              </a:spcBef>
              <a:spcAft>
                <a:spcPts val="0"/>
              </a:spcAft>
              <a:buSzPts val="4300"/>
              <a:buNone/>
            </a:pPr>
            <a:r>
              <a:rPr lang="en" sz="3600">
                <a:solidFill>
                  <a:srgbClr val="58676F"/>
                </a:solidFill>
                <a:highlight>
                  <a:srgbClr val="FFFFFF"/>
                </a:highlight>
              </a:rPr>
              <a:t>Every </a:t>
            </a:r>
            <a:r>
              <a:rPr lang="en" sz="3600">
                <a:highlight>
                  <a:srgbClr val="FFFFFF"/>
                </a:highlight>
              </a:rPr>
              <a:t>strategic planning </a:t>
            </a:r>
            <a:r>
              <a:rPr lang="en" sz="3600">
                <a:solidFill>
                  <a:srgbClr val="58676F"/>
                </a:solidFill>
                <a:highlight>
                  <a:srgbClr val="FFFFFF"/>
                </a:highlight>
              </a:rPr>
              <a:t>process should begin with thoughtful engagement of your nonprofit’s stakeholders via a</a:t>
            </a:r>
            <a:r>
              <a:rPr b="1" lang="en" sz="3600">
                <a:solidFill>
                  <a:srgbClr val="58676F"/>
                </a:solidFill>
                <a:highlight>
                  <a:srgbClr val="FFFFFF"/>
                </a:highlight>
              </a:rPr>
              <a:t> stakeholder assessment</a:t>
            </a:r>
            <a:r>
              <a:rPr lang="en" sz="3600">
                <a:solidFill>
                  <a:srgbClr val="58676F"/>
                </a:solidFill>
                <a:highlight>
                  <a:srgbClr val="FFFFFF"/>
                </a:highlight>
              </a:rPr>
              <a:t>. </a:t>
            </a:r>
            <a:endParaRPr sz="3600">
              <a:solidFill>
                <a:srgbClr val="58676F"/>
              </a:solidFill>
              <a:highlight>
                <a:srgbClr val="FFFFFF"/>
              </a:highlight>
            </a:endParaRPr>
          </a:p>
          <a:p>
            <a:pPr indent="0" lvl="0" marL="0" rtl="0" algn="l">
              <a:lnSpc>
                <a:spcPct val="115000"/>
              </a:lnSpc>
              <a:spcBef>
                <a:spcPts val="4300"/>
              </a:spcBef>
              <a:spcAft>
                <a:spcPts val="0"/>
              </a:spcAft>
              <a:buSzPts val="4300"/>
              <a:buNone/>
            </a:pPr>
            <a:r>
              <a:rPr lang="en" sz="2400">
                <a:solidFill>
                  <a:srgbClr val="000000"/>
                </a:solidFill>
                <a:highlight>
                  <a:srgbClr val="FFFFFF"/>
                </a:highlight>
                <a:latin typeface="Proxima Nova"/>
                <a:ea typeface="Proxima Nova"/>
                <a:cs typeface="Proxima Nova"/>
                <a:sym typeface="Proxima Nova"/>
              </a:rPr>
              <a:t>This means asking folks like your program participants and beneficiaries, donors, community members, board members and staff how they currently perceive your nonprofit, what they need to hear from you, and where they think you can improve. </a:t>
            </a:r>
            <a:endParaRPr sz="2400">
              <a:solidFill>
                <a:srgbClr val="000000"/>
              </a:solidFill>
              <a:highlight>
                <a:srgbClr val="FFFFFF"/>
              </a:highlight>
              <a:latin typeface="Proxima Nova"/>
              <a:ea typeface="Proxima Nova"/>
              <a:cs typeface="Proxima Nova"/>
              <a:sym typeface="Proxima Nova"/>
            </a:endParaRPr>
          </a:p>
          <a:p>
            <a:pPr indent="0" lvl="0" marL="0" rtl="0" algn="l">
              <a:lnSpc>
                <a:spcPct val="115000"/>
              </a:lnSpc>
              <a:spcBef>
                <a:spcPts val="4300"/>
              </a:spcBef>
              <a:spcAft>
                <a:spcPts val="0"/>
              </a:spcAft>
              <a:buSzPts val="4300"/>
              <a:buNone/>
            </a:pPr>
            <a:r>
              <a:rPr lang="en" sz="2400">
                <a:solidFill>
                  <a:srgbClr val="000000"/>
                </a:solidFill>
                <a:highlight>
                  <a:srgbClr val="FFFFFF"/>
                </a:highlight>
                <a:latin typeface="Proxima Nova"/>
                <a:ea typeface="Proxima Nova"/>
                <a:cs typeface="Proxima Nova"/>
                <a:sym typeface="Proxima Nova"/>
              </a:rPr>
              <a:t>Start by auditing your stakeholders and then choosing the best ways to engage them at the onset of your strategic planning process using the worksheets </a:t>
            </a:r>
            <a:r>
              <a:rPr lang="en" sz="2400" u="sng">
                <a:solidFill>
                  <a:srgbClr val="005EA7"/>
                </a:solidFill>
                <a:highlight>
                  <a:srgbClr val="FFFFFF"/>
                </a:highlight>
                <a:latin typeface="Proxima Nova"/>
                <a:ea typeface="Proxima Nova"/>
                <a:cs typeface="Proxima Nova"/>
                <a:sym typeface="Proxima Nova"/>
                <a:hlinkClick r:id="rId3">
                  <a:extLst>
                    <a:ext uri="{A12FA001-AC4F-418D-AE19-62706E023703}">
                      <ahyp:hlinkClr val="tx"/>
                    </a:ext>
                  </a:extLst>
                </a:hlinkClick>
              </a:rPr>
              <a:t>here</a:t>
            </a:r>
            <a:r>
              <a:rPr lang="en" sz="2400">
                <a:solidFill>
                  <a:srgbClr val="000000"/>
                </a:solidFill>
                <a:highlight>
                  <a:srgbClr val="FFFFFF"/>
                </a:highlight>
                <a:latin typeface="Proxima Nova"/>
                <a:ea typeface="Proxima Nova"/>
                <a:cs typeface="Proxima Nova"/>
                <a:sym typeface="Proxima Nova"/>
              </a:rPr>
              <a:t>. You might conduct a survey, interview your stakeholders, or host a focus group to gather their input on the direction your strategic plan should take. Document your key findings on the following page.</a:t>
            </a:r>
            <a:endParaRPr sz="2400">
              <a:solidFill>
                <a:srgbClr val="000000"/>
              </a:solidFill>
              <a:highlight>
                <a:srgbClr val="FFFFFF"/>
              </a:highlight>
              <a:latin typeface="Proxima Nova"/>
              <a:ea typeface="Proxima Nova"/>
              <a:cs typeface="Proxima Nova"/>
              <a:sym typeface="Proxima Nova"/>
            </a:endParaRPr>
          </a:p>
          <a:p>
            <a:pPr indent="0" lvl="0" marL="0" rtl="0" algn="l">
              <a:lnSpc>
                <a:spcPct val="115000"/>
              </a:lnSpc>
              <a:spcBef>
                <a:spcPts val="4300"/>
              </a:spcBef>
              <a:spcAft>
                <a:spcPts val="4300"/>
              </a:spcAft>
              <a:buSzPts val="4300"/>
              <a:buNone/>
            </a:pPr>
            <a:r>
              <a:rPr lang="en" sz="2400">
                <a:solidFill>
                  <a:srgbClr val="000000"/>
                </a:solidFill>
                <a:highlight>
                  <a:srgbClr val="FFFFFF"/>
                </a:highlight>
                <a:latin typeface="Proxima Nova"/>
                <a:ea typeface="Proxima Nova"/>
                <a:cs typeface="Proxima Nova"/>
                <a:sym typeface="Proxima Nova"/>
              </a:rPr>
              <a:t>Then, continue to keep your stakeholders informed and involved as you continue to shape your strategic plan. Ask for their feedback again once you move into establishing pillars and objectives later in the process.</a:t>
            </a:r>
            <a:endParaRPr sz="2400">
              <a:solidFill>
                <a:srgbClr val="000000"/>
              </a:solidFill>
              <a:highlight>
                <a:srgbClr val="FFFFFF"/>
              </a:highlight>
              <a:latin typeface="Proxima Nova"/>
              <a:ea typeface="Proxima Nova"/>
              <a:cs typeface="Proxima Nova"/>
              <a:sym typeface="Proxima Nova"/>
            </a:endParaRPr>
          </a:p>
        </p:txBody>
      </p:sp>
      <p:sp>
        <p:nvSpPr>
          <p:cNvPr id="568" name="Google Shape;568;p9"/>
          <p:cNvSpPr/>
          <p:nvPr/>
        </p:nvSpPr>
        <p:spPr>
          <a:xfrm>
            <a:off x="13993514" y="3852914"/>
            <a:ext cx="2275973" cy="5616218"/>
          </a:xfrm>
          <a:custGeom>
            <a:rect b="b" l="l" r="r" t="t"/>
            <a:pathLst>
              <a:path extrusionOk="0" h="21073" w="8542">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rgbClr val="333A47"/>
          </a:solidFill>
          <a:ln>
            <a:noFill/>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9" name="Google Shape;569;p9"/>
          <p:cNvSpPr/>
          <p:nvPr/>
        </p:nvSpPr>
        <p:spPr>
          <a:xfrm>
            <a:off x="17031295" y="2878618"/>
            <a:ext cx="2825999" cy="7958761"/>
          </a:xfrm>
          <a:custGeom>
            <a:rect b="b" l="l" r="r" t="t"/>
            <a:pathLst>
              <a:path extrusionOk="0" h="20829" w="7398">
                <a:moveTo>
                  <a:pt x="3991" y="584"/>
                </a:moveTo>
                <a:lnTo>
                  <a:pt x="3942" y="657"/>
                </a:lnTo>
                <a:lnTo>
                  <a:pt x="3893" y="730"/>
                </a:lnTo>
                <a:lnTo>
                  <a:pt x="3893" y="755"/>
                </a:lnTo>
                <a:lnTo>
                  <a:pt x="3918" y="779"/>
                </a:lnTo>
                <a:lnTo>
                  <a:pt x="3991" y="803"/>
                </a:lnTo>
                <a:lnTo>
                  <a:pt x="4064" y="779"/>
                </a:lnTo>
                <a:lnTo>
                  <a:pt x="4185" y="755"/>
                </a:lnTo>
                <a:lnTo>
                  <a:pt x="4283" y="706"/>
                </a:lnTo>
                <a:lnTo>
                  <a:pt x="4380" y="633"/>
                </a:lnTo>
                <a:lnTo>
                  <a:pt x="4453" y="730"/>
                </a:lnTo>
                <a:lnTo>
                  <a:pt x="4356" y="779"/>
                </a:lnTo>
                <a:lnTo>
                  <a:pt x="4210" y="852"/>
                </a:lnTo>
                <a:lnTo>
                  <a:pt x="4088" y="949"/>
                </a:lnTo>
                <a:lnTo>
                  <a:pt x="4088" y="974"/>
                </a:lnTo>
                <a:lnTo>
                  <a:pt x="4112" y="998"/>
                </a:lnTo>
                <a:lnTo>
                  <a:pt x="4283" y="998"/>
                </a:lnTo>
                <a:lnTo>
                  <a:pt x="4453" y="974"/>
                </a:lnTo>
                <a:lnTo>
                  <a:pt x="4623" y="901"/>
                </a:lnTo>
                <a:lnTo>
                  <a:pt x="4721" y="1071"/>
                </a:lnTo>
                <a:lnTo>
                  <a:pt x="4696" y="1071"/>
                </a:lnTo>
                <a:lnTo>
                  <a:pt x="4429" y="1193"/>
                </a:lnTo>
                <a:lnTo>
                  <a:pt x="4185" y="1314"/>
                </a:lnTo>
                <a:lnTo>
                  <a:pt x="4161" y="1339"/>
                </a:lnTo>
                <a:lnTo>
                  <a:pt x="4185" y="1339"/>
                </a:lnTo>
                <a:lnTo>
                  <a:pt x="4307" y="1387"/>
                </a:lnTo>
                <a:lnTo>
                  <a:pt x="4429" y="1387"/>
                </a:lnTo>
                <a:lnTo>
                  <a:pt x="4550" y="1363"/>
                </a:lnTo>
                <a:lnTo>
                  <a:pt x="4696" y="1314"/>
                </a:lnTo>
                <a:lnTo>
                  <a:pt x="4818" y="1266"/>
                </a:lnTo>
                <a:lnTo>
                  <a:pt x="4915" y="1533"/>
                </a:lnTo>
                <a:lnTo>
                  <a:pt x="4794" y="1582"/>
                </a:lnTo>
                <a:lnTo>
                  <a:pt x="4502" y="1679"/>
                </a:lnTo>
                <a:lnTo>
                  <a:pt x="4356" y="1728"/>
                </a:lnTo>
                <a:lnTo>
                  <a:pt x="4234" y="1825"/>
                </a:lnTo>
                <a:lnTo>
                  <a:pt x="4210" y="1850"/>
                </a:lnTo>
                <a:lnTo>
                  <a:pt x="4210" y="1874"/>
                </a:lnTo>
                <a:lnTo>
                  <a:pt x="4210" y="1898"/>
                </a:lnTo>
                <a:lnTo>
                  <a:pt x="4234" y="1898"/>
                </a:lnTo>
                <a:lnTo>
                  <a:pt x="4404" y="1947"/>
                </a:lnTo>
                <a:lnTo>
                  <a:pt x="4550" y="1923"/>
                </a:lnTo>
                <a:lnTo>
                  <a:pt x="4696" y="1898"/>
                </a:lnTo>
                <a:lnTo>
                  <a:pt x="4867" y="1874"/>
                </a:lnTo>
                <a:lnTo>
                  <a:pt x="4964" y="1850"/>
                </a:lnTo>
                <a:lnTo>
                  <a:pt x="4988" y="2069"/>
                </a:lnTo>
                <a:lnTo>
                  <a:pt x="4891" y="2093"/>
                </a:lnTo>
                <a:lnTo>
                  <a:pt x="4696" y="2142"/>
                </a:lnTo>
                <a:lnTo>
                  <a:pt x="4526" y="2190"/>
                </a:lnTo>
                <a:lnTo>
                  <a:pt x="4331" y="2263"/>
                </a:lnTo>
                <a:lnTo>
                  <a:pt x="4137" y="2336"/>
                </a:lnTo>
                <a:lnTo>
                  <a:pt x="4112" y="2361"/>
                </a:lnTo>
                <a:lnTo>
                  <a:pt x="4137" y="2385"/>
                </a:lnTo>
                <a:lnTo>
                  <a:pt x="4283" y="2385"/>
                </a:lnTo>
                <a:lnTo>
                  <a:pt x="4404" y="2409"/>
                </a:lnTo>
                <a:lnTo>
                  <a:pt x="4599" y="2385"/>
                </a:lnTo>
                <a:lnTo>
                  <a:pt x="4769" y="2361"/>
                </a:lnTo>
                <a:lnTo>
                  <a:pt x="4988" y="2336"/>
                </a:lnTo>
                <a:lnTo>
                  <a:pt x="4988" y="2434"/>
                </a:lnTo>
                <a:lnTo>
                  <a:pt x="4940" y="2604"/>
                </a:lnTo>
                <a:lnTo>
                  <a:pt x="4891" y="2750"/>
                </a:lnTo>
                <a:lnTo>
                  <a:pt x="4794" y="2726"/>
                </a:lnTo>
                <a:lnTo>
                  <a:pt x="4696" y="2726"/>
                </a:lnTo>
                <a:lnTo>
                  <a:pt x="4502" y="2750"/>
                </a:lnTo>
                <a:lnTo>
                  <a:pt x="4258" y="2750"/>
                </a:lnTo>
                <a:lnTo>
                  <a:pt x="4137" y="2774"/>
                </a:lnTo>
                <a:lnTo>
                  <a:pt x="4015" y="2847"/>
                </a:lnTo>
                <a:lnTo>
                  <a:pt x="4015" y="2872"/>
                </a:lnTo>
                <a:lnTo>
                  <a:pt x="4112" y="2945"/>
                </a:lnTo>
                <a:lnTo>
                  <a:pt x="4210" y="2993"/>
                </a:lnTo>
                <a:lnTo>
                  <a:pt x="4429" y="2993"/>
                </a:lnTo>
                <a:lnTo>
                  <a:pt x="4599" y="3018"/>
                </a:lnTo>
                <a:lnTo>
                  <a:pt x="4745" y="3018"/>
                </a:lnTo>
                <a:lnTo>
                  <a:pt x="4623" y="3164"/>
                </a:lnTo>
                <a:lnTo>
                  <a:pt x="4502" y="3310"/>
                </a:lnTo>
                <a:lnTo>
                  <a:pt x="4453" y="3285"/>
                </a:lnTo>
                <a:lnTo>
                  <a:pt x="4283" y="3237"/>
                </a:lnTo>
                <a:lnTo>
                  <a:pt x="4112" y="3212"/>
                </a:lnTo>
                <a:lnTo>
                  <a:pt x="3918" y="3212"/>
                </a:lnTo>
                <a:lnTo>
                  <a:pt x="3747" y="3237"/>
                </a:lnTo>
                <a:lnTo>
                  <a:pt x="3723" y="3237"/>
                </a:lnTo>
                <a:lnTo>
                  <a:pt x="3723" y="3261"/>
                </a:lnTo>
                <a:lnTo>
                  <a:pt x="3747" y="3310"/>
                </a:lnTo>
                <a:lnTo>
                  <a:pt x="3966" y="3407"/>
                </a:lnTo>
                <a:lnTo>
                  <a:pt x="4210" y="3480"/>
                </a:lnTo>
                <a:lnTo>
                  <a:pt x="3991" y="3529"/>
                </a:lnTo>
                <a:lnTo>
                  <a:pt x="3796" y="3553"/>
                </a:lnTo>
                <a:lnTo>
                  <a:pt x="3553" y="3553"/>
                </a:lnTo>
                <a:lnTo>
                  <a:pt x="3334" y="3504"/>
                </a:lnTo>
                <a:lnTo>
                  <a:pt x="3090" y="3407"/>
                </a:lnTo>
                <a:lnTo>
                  <a:pt x="2896" y="3285"/>
                </a:lnTo>
                <a:lnTo>
                  <a:pt x="2701" y="3115"/>
                </a:lnTo>
                <a:lnTo>
                  <a:pt x="2555" y="2945"/>
                </a:lnTo>
                <a:lnTo>
                  <a:pt x="2433" y="2726"/>
                </a:lnTo>
                <a:lnTo>
                  <a:pt x="2360" y="2507"/>
                </a:lnTo>
                <a:lnTo>
                  <a:pt x="2312" y="2288"/>
                </a:lnTo>
                <a:lnTo>
                  <a:pt x="2312" y="2020"/>
                </a:lnTo>
                <a:lnTo>
                  <a:pt x="2336" y="1874"/>
                </a:lnTo>
                <a:lnTo>
                  <a:pt x="2360" y="1704"/>
                </a:lnTo>
                <a:lnTo>
                  <a:pt x="2409" y="1558"/>
                </a:lnTo>
                <a:lnTo>
                  <a:pt x="2482" y="1412"/>
                </a:lnTo>
                <a:lnTo>
                  <a:pt x="2677" y="1120"/>
                </a:lnTo>
                <a:lnTo>
                  <a:pt x="2871" y="876"/>
                </a:lnTo>
                <a:lnTo>
                  <a:pt x="3017" y="755"/>
                </a:lnTo>
                <a:lnTo>
                  <a:pt x="3139" y="682"/>
                </a:lnTo>
                <a:lnTo>
                  <a:pt x="3261" y="633"/>
                </a:lnTo>
                <a:lnTo>
                  <a:pt x="3407" y="584"/>
                </a:lnTo>
                <a:close/>
                <a:moveTo>
                  <a:pt x="1898" y="7860"/>
                </a:moveTo>
                <a:lnTo>
                  <a:pt x="2020" y="7933"/>
                </a:lnTo>
                <a:lnTo>
                  <a:pt x="1995" y="8200"/>
                </a:lnTo>
                <a:lnTo>
                  <a:pt x="1995" y="8444"/>
                </a:lnTo>
                <a:lnTo>
                  <a:pt x="1971" y="8979"/>
                </a:lnTo>
                <a:lnTo>
                  <a:pt x="1971" y="9149"/>
                </a:lnTo>
                <a:lnTo>
                  <a:pt x="1922" y="9344"/>
                </a:lnTo>
                <a:lnTo>
                  <a:pt x="1801" y="9685"/>
                </a:lnTo>
                <a:lnTo>
                  <a:pt x="1655" y="10050"/>
                </a:lnTo>
                <a:lnTo>
                  <a:pt x="1509" y="10390"/>
                </a:lnTo>
                <a:lnTo>
                  <a:pt x="1436" y="10658"/>
                </a:lnTo>
                <a:lnTo>
                  <a:pt x="1363" y="10926"/>
                </a:lnTo>
                <a:lnTo>
                  <a:pt x="1314" y="10707"/>
                </a:lnTo>
                <a:lnTo>
                  <a:pt x="1265" y="10536"/>
                </a:lnTo>
                <a:lnTo>
                  <a:pt x="1241" y="10512"/>
                </a:lnTo>
                <a:lnTo>
                  <a:pt x="1290" y="10463"/>
                </a:lnTo>
                <a:lnTo>
                  <a:pt x="1314" y="10390"/>
                </a:lnTo>
                <a:lnTo>
                  <a:pt x="1363" y="9733"/>
                </a:lnTo>
                <a:lnTo>
                  <a:pt x="1460" y="9076"/>
                </a:lnTo>
                <a:lnTo>
                  <a:pt x="1533" y="8760"/>
                </a:lnTo>
                <a:lnTo>
                  <a:pt x="1606" y="8444"/>
                </a:lnTo>
                <a:lnTo>
                  <a:pt x="1728" y="8152"/>
                </a:lnTo>
                <a:lnTo>
                  <a:pt x="1898" y="7860"/>
                </a:lnTo>
                <a:close/>
                <a:moveTo>
                  <a:pt x="5499" y="7860"/>
                </a:moveTo>
                <a:lnTo>
                  <a:pt x="5670" y="8152"/>
                </a:lnTo>
                <a:lnTo>
                  <a:pt x="5791" y="8444"/>
                </a:lnTo>
                <a:lnTo>
                  <a:pt x="5864" y="8760"/>
                </a:lnTo>
                <a:lnTo>
                  <a:pt x="5937" y="9076"/>
                </a:lnTo>
                <a:lnTo>
                  <a:pt x="6010" y="9733"/>
                </a:lnTo>
                <a:lnTo>
                  <a:pt x="6083" y="10390"/>
                </a:lnTo>
                <a:lnTo>
                  <a:pt x="6107" y="10463"/>
                </a:lnTo>
                <a:lnTo>
                  <a:pt x="6156" y="10512"/>
                </a:lnTo>
                <a:lnTo>
                  <a:pt x="6132" y="10536"/>
                </a:lnTo>
                <a:lnTo>
                  <a:pt x="6083" y="10707"/>
                </a:lnTo>
                <a:lnTo>
                  <a:pt x="6034" y="10926"/>
                </a:lnTo>
                <a:lnTo>
                  <a:pt x="5961" y="10658"/>
                </a:lnTo>
                <a:lnTo>
                  <a:pt x="5889" y="10390"/>
                </a:lnTo>
                <a:lnTo>
                  <a:pt x="5743" y="10050"/>
                </a:lnTo>
                <a:lnTo>
                  <a:pt x="5597" y="9685"/>
                </a:lnTo>
                <a:lnTo>
                  <a:pt x="5475" y="9344"/>
                </a:lnTo>
                <a:lnTo>
                  <a:pt x="5426" y="9149"/>
                </a:lnTo>
                <a:lnTo>
                  <a:pt x="5426" y="8979"/>
                </a:lnTo>
                <a:lnTo>
                  <a:pt x="5402" y="8444"/>
                </a:lnTo>
                <a:lnTo>
                  <a:pt x="5402" y="8200"/>
                </a:lnTo>
                <a:lnTo>
                  <a:pt x="5378" y="7933"/>
                </a:lnTo>
                <a:lnTo>
                  <a:pt x="5499" y="7860"/>
                </a:lnTo>
                <a:close/>
                <a:moveTo>
                  <a:pt x="3869" y="4623"/>
                </a:moveTo>
                <a:lnTo>
                  <a:pt x="4161" y="4672"/>
                </a:lnTo>
                <a:lnTo>
                  <a:pt x="4453" y="4721"/>
                </a:lnTo>
                <a:lnTo>
                  <a:pt x="4380" y="4769"/>
                </a:lnTo>
                <a:lnTo>
                  <a:pt x="4283" y="4842"/>
                </a:lnTo>
                <a:lnTo>
                  <a:pt x="4283" y="4867"/>
                </a:lnTo>
                <a:lnTo>
                  <a:pt x="4307" y="4891"/>
                </a:lnTo>
                <a:lnTo>
                  <a:pt x="4696" y="4842"/>
                </a:lnTo>
                <a:lnTo>
                  <a:pt x="4842" y="4842"/>
                </a:lnTo>
                <a:lnTo>
                  <a:pt x="4915" y="4867"/>
                </a:lnTo>
                <a:lnTo>
                  <a:pt x="4818" y="4891"/>
                </a:lnTo>
                <a:lnTo>
                  <a:pt x="4696" y="4940"/>
                </a:lnTo>
                <a:lnTo>
                  <a:pt x="4599" y="4988"/>
                </a:lnTo>
                <a:lnTo>
                  <a:pt x="4550" y="5086"/>
                </a:lnTo>
                <a:lnTo>
                  <a:pt x="4550" y="5110"/>
                </a:lnTo>
                <a:lnTo>
                  <a:pt x="4575" y="5110"/>
                </a:lnTo>
                <a:lnTo>
                  <a:pt x="4818" y="5037"/>
                </a:lnTo>
                <a:lnTo>
                  <a:pt x="4964" y="5013"/>
                </a:lnTo>
                <a:lnTo>
                  <a:pt x="5086" y="4988"/>
                </a:lnTo>
                <a:lnTo>
                  <a:pt x="5159" y="4988"/>
                </a:lnTo>
                <a:lnTo>
                  <a:pt x="5329" y="5110"/>
                </a:lnTo>
                <a:lnTo>
                  <a:pt x="5086" y="5134"/>
                </a:lnTo>
                <a:lnTo>
                  <a:pt x="4964" y="5183"/>
                </a:lnTo>
                <a:lnTo>
                  <a:pt x="4867" y="5232"/>
                </a:lnTo>
                <a:lnTo>
                  <a:pt x="4867" y="5280"/>
                </a:lnTo>
                <a:lnTo>
                  <a:pt x="4867" y="5305"/>
                </a:lnTo>
                <a:lnTo>
                  <a:pt x="4988" y="5353"/>
                </a:lnTo>
                <a:lnTo>
                  <a:pt x="5110" y="5353"/>
                </a:lnTo>
                <a:lnTo>
                  <a:pt x="5378" y="5329"/>
                </a:lnTo>
                <a:lnTo>
                  <a:pt x="5548" y="5305"/>
                </a:lnTo>
                <a:lnTo>
                  <a:pt x="5694" y="5451"/>
                </a:lnTo>
                <a:lnTo>
                  <a:pt x="5572" y="5475"/>
                </a:lnTo>
                <a:lnTo>
                  <a:pt x="5378" y="5524"/>
                </a:lnTo>
                <a:lnTo>
                  <a:pt x="5305" y="5548"/>
                </a:lnTo>
                <a:lnTo>
                  <a:pt x="5232" y="5597"/>
                </a:lnTo>
                <a:lnTo>
                  <a:pt x="5232" y="5621"/>
                </a:lnTo>
                <a:lnTo>
                  <a:pt x="5232" y="5645"/>
                </a:lnTo>
                <a:lnTo>
                  <a:pt x="5402" y="5621"/>
                </a:lnTo>
                <a:lnTo>
                  <a:pt x="5572" y="5621"/>
                </a:lnTo>
                <a:lnTo>
                  <a:pt x="5791" y="5572"/>
                </a:lnTo>
                <a:lnTo>
                  <a:pt x="5889" y="5718"/>
                </a:lnTo>
                <a:lnTo>
                  <a:pt x="5840" y="5718"/>
                </a:lnTo>
                <a:lnTo>
                  <a:pt x="5621" y="5743"/>
                </a:lnTo>
                <a:lnTo>
                  <a:pt x="5499" y="5791"/>
                </a:lnTo>
                <a:lnTo>
                  <a:pt x="5426" y="5840"/>
                </a:lnTo>
                <a:lnTo>
                  <a:pt x="5426" y="5889"/>
                </a:lnTo>
                <a:lnTo>
                  <a:pt x="5524" y="5913"/>
                </a:lnTo>
                <a:lnTo>
                  <a:pt x="5621" y="5913"/>
                </a:lnTo>
                <a:lnTo>
                  <a:pt x="5791" y="5889"/>
                </a:lnTo>
                <a:lnTo>
                  <a:pt x="6010" y="5889"/>
                </a:lnTo>
                <a:lnTo>
                  <a:pt x="6107" y="6083"/>
                </a:lnTo>
                <a:lnTo>
                  <a:pt x="5937" y="6132"/>
                </a:lnTo>
                <a:lnTo>
                  <a:pt x="5840" y="6181"/>
                </a:lnTo>
                <a:lnTo>
                  <a:pt x="5767" y="6229"/>
                </a:lnTo>
                <a:lnTo>
                  <a:pt x="5864" y="6254"/>
                </a:lnTo>
                <a:lnTo>
                  <a:pt x="5986" y="6254"/>
                </a:lnTo>
                <a:lnTo>
                  <a:pt x="6205" y="6229"/>
                </a:lnTo>
                <a:lnTo>
                  <a:pt x="6302" y="6448"/>
                </a:lnTo>
                <a:lnTo>
                  <a:pt x="6253" y="6473"/>
                </a:lnTo>
                <a:lnTo>
                  <a:pt x="6083" y="6521"/>
                </a:lnTo>
                <a:lnTo>
                  <a:pt x="5937" y="6619"/>
                </a:lnTo>
                <a:lnTo>
                  <a:pt x="5937" y="6643"/>
                </a:lnTo>
                <a:lnTo>
                  <a:pt x="6083" y="6643"/>
                </a:lnTo>
                <a:lnTo>
                  <a:pt x="6229" y="6619"/>
                </a:lnTo>
                <a:lnTo>
                  <a:pt x="6351" y="6594"/>
                </a:lnTo>
                <a:lnTo>
                  <a:pt x="6448" y="6813"/>
                </a:lnTo>
                <a:lnTo>
                  <a:pt x="6448" y="6838"/>
                </a:lnTo>
                <a:lnTo>
                  <a:pt x="6375" y="6862"/>
                </a:lnTo>
                <a:lnTo>
                  <a:pt x="6229" y="6935"/>
                </a:lnTo>
                <a:lnTo>
                  <a:pt x="6107" y="7008"/>
                </a:lnTo>
                <a:lnTo>
                  <a:pt x="6107" y="7032"/>
                </a:lnTo>
                <a:lnTo>
                  <a:pt x="6132" y="7057"/>
                </a:lnTo>
                <a:lnTo>
                  <a:pt x="6399" y="7008"/>
                </a:lnTo>
                <a:lnTo>
                  <a:pt x="6497" y="6984"/>
                </a:lnTo>
                <a:lnTo>
                  <a:pt x="6545" y="7130"/>
                </a:lnTo>
                <a:lnTo>
                  <a:pt x="6472" y="7154"/>
                </a:lnTo>
                <a:lnTo>
                  <a:pt x="6302" y="7178"/>
                </a:lnTo>
                <a:lnTo>
                  <a:pt x="6205" y="7203"/>
                </a:lnTo>
                <a:lnTo>
                  <a:pt x="6132" y="7227"/>
                </a:lnTo>
                <a:lnTo>
                  <a:pt x="6107" y="7276"/>
                </a:lnTo>
                <a:lnTo>
                  <a:pt x="6083" y="7300"/>
                </a:lnTo>
                <a:lnTo>
                  <a:pt x="6107" y="7349"/>
                </a:lnTo>
                <a:lnTo>
                  <a:pt x="6132" y="7373"/>
                </a:lnTo>
                <a:lnTo>
                  <a:pt x="6205" y="7422"/>
                </a:lnTo>
                <a:lnTo>
                  <a:pt x="6278" y="7422"/>
                </a:lnTo>
                <a:lnTo>
                  <a:pt x="6424" y="7397"/>
                </a:lnTo>
                <a:lnTo>
                  <a:pt x="6618" y="7397"/>
                </a:lnTo>
                <a:lnTo>
                  <a:pt x="6667" y="7519"/>
                </a:lnTo>
                <a:lnTo>
                  <a:pt x="6424" y="7592"/>
                </a:lnTo>
                <a:lnTo>
                  <a:pt x="6278" y="7641"/>
                </a:lnTo>
                <a:lnTo>
                  <a:pt x="6253" y="7665"/>
                </a:lnTo>
                <a:lnTo>
                  <a:pt x="6278" y="7689"/>
                </a:lnTo>
                <a:lnTo>
                  <a:pt x="6375" y="7714"/>
                </a:lnTo>
                <a:lnTo>
                  <a:pt x="6472" y="7738"/>
                </a:lnTo>
                <a:lnTo>
                  <a:pt x="6667" y="7714"/>
                </a:lnTo>
                <a:lnTo>
                  <a:pt x="6716" y="7714"/>
                </a:lnTo>
                <a:lnTo>
                  <a:pt x="6740" y="7860"/>
                </a:lnTo>
                <a:lnTo>
                  <a:pt x="6667" y="7884"/>
                </a:lnTo>
                <a:lnTo>
                  <a:pt x="6570" y="7933"/>
                </a:lnTo>
                <a:lnTo>
                  <a:pt x="6448" y="7981"/>
                </a:lnTo>
                <a:lnTo>
                  <a:pt x="6424" y="8030"/>
                </a:lnTo>
                <a:lnTo>
                  <a:pt x="6448" y="8030"/>
                </a:lnTo>
                <a:lnTo>
                  <a:pt x="6545" y="8079"/>
                </a:lnTo>
                <a:lnTo>
                  <a:pt x="6691" y="8079"/>
                </a:lnTo>
                <a:lnTo>
                  <a:pt x="6789" y="8054"/>
                </a:lnTo>
                <a:lnTo>
                  <a:pt x="6813" y="8249"/>
                </a:lnTo>
                <a:lnTo>
                  <a:pt x="6740" y="8249"/>
                </a:lnTo>
                <a:lnTo>
                  <a:pt x="6570" y="8298"/>
                </a:lnTo>
                <a:lnTo>
                  <a:pt x="6424" y="8371"/>
                </a:lnTo>
                <a:lnTo>
                  <a:pt x="6399" y="8395"/>
                </a:lnTo>
                <a:lnTo>
                  <a:pt x="6424" y="8419"/>
                </a:lnTo>
                <a:lnTo>
                  <a:pt x="6472" y="8444"/>
                </a:lnTo>
                <a:lnTo>
                  <a:pt x="6545" y="8468"/>
                </a:lnTo>
                <a:lnTo>
                  <a:pt x="6837" y="8468"/>
                </a:lnTo>
                <a:lnTo>
                  <a:pt x="6862" y="8638"/>
                </a:lnTo>
                <a:lnTo>
                  <a:pt x="6764" y="8663"/>
                </a:lnTo>
                <a:lnTo>
                  <a:pt x="6667" y="8711"/>
                </a:lnTo>
                <a:lnTo>
                  <a:pt x="6570" y="8784"/>
                </a:lnTo>
                <a:lnTo>
                  <a:pt x="6570" y="8809"/>
                </a:lnTo>
                <a:lnTo>
                  <a:pt x="6886" y="8809"/>
                </a:lnTo>
                <a:lnTo>
                  <a:pt x="6910" y="9052"/>
                </a:lnTo>
                <a:lnTo>
                  <a:pt x="6764" y="9101"/>
                </a:lnTo>
                <a:lnTo>
                  <a:pt x="6691" y="9125"/>
                </a:lnTo>
                <a:lnTo>
                  <a:pt x="6618" y="9174"/>
                </a:lnTo>
                <a:lnTo>
                  <a:pt x="6618" y="9198"/>
                </a:lnTo>
                <a:lnTo>
                  <a:pt x="6667" y="9222"/>
                </a:lnTo>
                <a:lnTo>
                  <a:pt x="6691" y="9222"/>
                </a:lnTo>
                <a:lnTo>
                  <a:pt x="6789" y="9247"/>
                </a:lnTo>
                <a:lnTo>
                  <a:pt x="6910" y="9222"/>
                </a:lnTo>
                <a:lnTo>
                  <a:pt x="6910" y="9466"/>
                </a:lnTo>
                <a:lnTo>
                  <a:pt x="6570" y="9587"/>
                </a:lnTo>
                <a:lnTo>
                  <a:pt x="6545" y="9612"/>
                </a:lnTo>
                <a:lnTo>
                  <a:pt x="6545" y="9636"/>
                </a:lnTo>
                <a:lnTo>
                  <a:pt x="6594" y="9685"/>
                </a:lnTo>
                <a:lnTo>
                  <a:pt x="6764" y="9709"/>
                </a:lnTo>
                <a:lnTo>
                  <a:pt x="6910" y="9709"/>
                </a:lnTo>
                <a:lnTo>
                  <a:pt x="6910" y="9831"/>
                </a:lnTo>
                <a:lnTo>
                  <a:pt x="6813" y="9855"/>
                </a:lnTo>
                <a:lnTo>
                  <a:pt x="6667" y="9928"/>
                </a:lnTo>
                <a:lnTo>
                  <a:pt x="6643" y="9952"/>
                </a:lnTo>
                <a:lnTo>
                  <a:pt x="6643" y="10001"/>
                </a:lnTo>
                <a:lnTo>
                  <a:pt x="6667" y="10025"/>
                </a:lnTo>
                <a:lnTo>
                  <a:pt x="6716" y="10050"/>
                </a:lnTo>
                <a:lnTo>
                  <a:pt x="6910" y="10074"/>
                </a:lnTo>
                <a:lnTo>
                  <a:pt x="6886" y="10293"/>
                </a:lnTo>
                <a:lnTo>
                  <a:pt x="6789" y="10293"/>
                </a:lnTo>
                <a:lnTo>
                  <a:pt x="6691" y="10317"/>
                </a:lnTo>
                <a:lnTo>
                  <a:pt x="6667" y="10342"/>
                </a:lnTo>
                <a:lnTo>
                  <a:pt x="6667" y="10366"/>
                </a:lnTo>
                <a:lnTo>
                  <a:pt x="6667" y="10390"/>
                </a:lnTo>
                <a:lnTo>
                  <a:pt x="6691" y="10415"/>
                </a:lnTo>
                <a:lnTo>
                  <a:pt x="6789" y="10439"/>
                </a:lnTo>
                <a:lnTo>
                  <a:pt x="6862" y="10439"/>
                </a:lnTo>
                <a:lnTo>
                  <a:pt x="6837" y="10682"/>
                </a:lnTo>
                <a:lnTo>
                  <a:pt x="6813" y="10658"/>
                </a:lnTo>
                <a:lnTo>
                  <a:pt x="6764" y="10658"/>
                </a:lnTo>
                <a:lnTo>
                  <a:pt x="6764" y="10682"/>
                </a:lnTo>
                <a:lnTo>
                  <a:pt x="6740" y="10682"/>
                </a:lnTo>
                <a:lnTo>
                  <a:pt x="6764" y="10755"/>
                </a:lnTo>
                <a:lnTo>
                  <a:pt x="6813" y="10804"/>
                </a:lnTo>
                <a:lnTo>
                  <a:pt x="6813" y="10828"/>
                </a:lnTo>
                <a:lnTo>
                  <a:pt x="6813" y="10926"/>
                </a:lnTo>
                <a:lnTo>
                  <a:pt x="6837" y="10974"/>
                </a:lnTo>
                <a:lnTo>
                  <a:pt x="6862" y="11047"/>
                </a:lnTo>
                <a:lnTo>
                  <a:pt x="6910" y="11096"/>
                </a:lnTo>
                <a:lnTo>
                  <a:pt x="6935" y="11339"/>
                </a:lnTo>
                <a:lnTo>
                  <a:pt x="6935" y="11461"/>
                </a:lnTo>
                <a:lnTo>
                  <a:pt x="6886" y="11583"/>
                </a:lnTo>
                <a:lnTo>
                  <a:pt x="6837" y="11656"/>
                </a:lnTo>
                <a:lnTo>
                  <a:pt x="6740" y="11729"/>
                </a:lnTo>
                <a:lnTo>
                  <a:pt x="6643" y="11801"/>
                </a:lnTo>
                <a:lnTo>
                  <a:pt x="6594" y="11801"/>
                </a:lnTo>
                <a:lnTo>
                  <a:pt x="6570" y="11753"/>
                </a:lnTo>
                <a:lnTo>
                  <a:pt x="6521" y="11656"/>
                </a:lnTo>
                <a:lnTo>
                  <a:pt x="6472" y="11534"/>
                </a:lnTo>
                <a:lnTo>
                  <a:pt x="6424" y="11266"/>
                </a:lnTo>
                <a:lnTo>
                  <a:pt x="6448" y="10999"/>
                </a:lnTo>
                <a:lnTo>
                  <a:pt x="6472" y="10853"/>
                </a:lnTo>
                <a:lnTo>
                  <a:pt x="6521" y="10755"/>
                </a:lnTo>
                <a:lnTo>
                  <a:pt x="6521" y="10658"/>
                </a:lnTo>
                <a:lnTo>
                  <a:pt x="6521" y="10585"/>
                </a:lnTo>
                <a:lnTo>
                  <a:pt x="6472" y="10512"/>
                </a:lnTo>
                <a:lnTo>
                  <a:pt x="6424" y="10463"/>
                </a:lnTo>
                <a:lnTo>
                  <a:pt x="6424" y="10390"/>
                </a:lnTo>
                <a:lnTo>
                  <a:pt x="6448" y="10025"/>
                </a:lnTo>
                <a:lnTo>
                  <a:pt x="6448" y="9660"/>
                </a:lnTo>
                <a:lnTo>
                  <a:pt x="6399" y="9271"/>
                </a:lnTo>
                <a:lnTo>
                  <a:pt x="6326" y="8906"/>
                </a:lnTo>
                <a:lnTo>
                  <a:pt x="6253" y="8541"/>
                </a:lnTo>
                <a:lnTo>
                  <a:pt x="6132" y="8200"/>
                </a:lnTo>
                <a:lnTo>
                  <a:pt x="5961" y="7860"/>
                </a:lnTo>
                <a:lnTo>
                  <a:pt x="5791" y="7568"/>
                </a:lnTo>
                <a:lnTo>
                  <a:pt x="5767" y="7543"/>
                </a:lnTo>
                <a:lnTo>
                  <a:pt x="5864" y="7300"/>
                </a:lnTo>
                <a:lnTo>
                  <a:pt x="5937" y="7081"/>
                </a:lnTo>
                <a:lnTo>
                  <a:pt x="5937" y="6935"/>
                </a:lnTo>
                <a:lnTo>
                  <a:pt x="5937" y="6789"/>
                </a:lnTo>
                <a:lnTo>
                  <a:pt x="5889" y="6619"/>
                </a:lnTo>
                <a:lnTo>
                  <a:pt x="5840" y="6473"/>
                </a:lnTo>
                <a:lnTo>
                  <a:pt x="5767" y="6327"/>
                </a:lnTo>
                <a:lnTo>
                  <a:pt x="5670" y="6229"/>
                </a:lnTo>
                <a:lnTo>
                  <a:pt x="5597" y="6205"/>
                </a:lnTo>
                <a:lnTo>
                  <a:pt x="5524" y="6181"/>
                </a:lnTo>
                <a:lnTo>
                  <a:pt x="5451" y="6181"/>
                </a:lnTo>
                <a:lnTo>
                  <a:pt x="5378" y="6205"/>
                </a:lnTo>
                <a:lnTo>
                  <a:pt x="5305" y="6254"/>
                </a:lnTo>
                <a:lnTo>
                  <a:pt x="5280" y="6327"/>
                </a:lnTo>
                <a:lnTo>
                  <a:pt x="5280" y="6400"/>
                </a:lnTo>
                <a:lnTo>
                  <a:pt x="5305" y="6473"/>
                </a:lnTo>
                <a:lnTo>
                  <a:pt x="5426" y="6570"/>
                </a:lnTo>
                <a:lnTo>
                  <a:pt x="5475" y="6643"/>
                </a:lnTo>
                <a:lnTo>
                  <a:pt x="5524" y="6716"/>
                </a:lnTo>
                <a:lnTo>
                  <a:pt x="5524" y="6886"/>
                </a:lnTo>
                <a:lnTo>
                  <a:pt x="5499" y="7057"/>
                </a:lnTo>
                <a:lnTo>
                  <a:pt x="5451" y="7227"/>
                </a:lnTo>
                <a:lnTo>
                  <a:pt x="5353" y="7373"/>
                </a:lnTo>
                <a:lnTo>
                  <a:pt x="5305" y="7446"/>
                </a:lnTo>
                <a:lnTo>
                  <a:pt x="5256" y="7519"/>
                </a:lnTo>
                <a:lnTo>
                  <a:pt x="5183" y="7543"/>
                </a:lnTo>
                <a:lnTo>
                  <a:pt x="5086" y="7568"/>
                </a:lnTo>
                <a:lnTo>
                  <a:pt x="5013" y="7592"/>
                </a:lnTo>
                <a:lnTo>
                  <a:pt x="4964" y="7616"/>
                </a:lnTo>
                <a:lnTo>
                  <a:pt x="4915" y="7665"/>
                </a:lnTo>
                <a:lnTo>
                  <a:pt x="4891" y="7738"/>
                </a:lnTo>
                <a:lnTo>
                  <a:pt x="4867" y="7811"/>
                </a:lnTo>
                <a:lnTo>
                  <a:pt x="4891" y="7860"/>
                </a:lnTo>
                <a:lnTo>
                  <a:pt x="4915" y="7933"/>
                </a:lnTo>
                <a:lnTo>
                  <a:pt x="4964" y="7981"/>
                </a:lnTo>
                <a:lnTo>
                  <a:pt x="4842" y="7981"/>
                </a:lnTo>
                <a:lnTo>
                  <a:pt x="4648" y="8006"/>
                </a:lnTo>
                <a:lnTo>
                  <a:pt x="4575" y="8054"/>
                </a:lnTo>
                <a:lnTo>
                  <a:pt x="4550" y="8079"/>
                </a:lnTo>
                <a:lnTo>
                  <a:pt x="4550" y="8103"/>
                </a:lnTo>
                <a:lnTo>
                  <a:pt x="4550" y="8152"/>
                </a:lnTo>
                <a:lnTo>
                  <a:pt x="4599" y="8176"/>
                </a:lnTo>
                <a:lnTo>
                  <a:pt x="4696" y="8225"/>
                </a:lnTo>
                <a:lnTo>
                  <a:pt x="5013" y="8225"/>
                </a:lnTo>
                <a:lnTo>
                  <a:pt x="5013" y="8346"/>
                </a:lnTo>
                <a:lnTo>
                  <a:pt x="4842" y="8371"/>
                </a:lnTo>
                <a:lnTo>
                  <a:pt x="4696" y="8395"/>
                </a:lnTo>
                <a:lnTo>
                  <a:pt x="4526" y="8419"/>
                </a:lnTo>
                <a:lnTo>
                  <a:pt x="4477" y="8468"/>
                </a:lnTo>
                <a:lnTo>
                  <a:pt x="4453" y="8517"/>
                </a:lnTo>
                <a:lnTo>
                  <a:pt x="4477" y="8565"/>
                </a:lnTo>
                <a:lnTo>
                  <a:pt x="4526" y="8590"/>
                </a:lnTo>
                <a:lnTo>
                  <a:pt x="4745" y="8638"/>
                </a:lnTo>
                <a:lnTo>
                  <a:pt x="5013" y="8638"/>
                </a:lnTo>
                <a:lnTo>
                  <a:pt x="5013" y="8687"/>
                </a:lnTo>
                <a:lnTo>
                  <a:pt x="4891" y="8711"/>
                </a:lnTo>
                <a:lnTo>
                  <a:pt x="4672" y="8736"/>
                </a:lnTo>
                <a:lnTo>
                  <a:pt x="4575" y="8760"/>
                </a:lnTo>
                <a:lnTo>
                  <a:pt x="4477" y="8809"/>
                </a:lnTo>
                <a:lnTo>
                  <a:pt x="4453" y="8833"/>
                </a:lnTo>
                <a:lnTo>
                  <a:pt x="4477" y="8882"/>
                </a:lnTo>
                <a:lnTo>
                  <a:pt x="4550" y="8906"/>
                </a:lnTo>
                <a:lnTo>
                  <a:pt x="4648" y="8930"/>
                </a:lnTo>
                <a:lnTo>
                  <a:pt x="5013" y="8930"/>
                </a:lnTo>
                <a:lnTo>
                  <a:pt x="5013" y="9028"/>
                </a:lnTo>
                <a:lnTo>
                  <a:pt x="4794" y="9052"/>
                </a:lnTo>
                <a:lnTo>
                  <a:pt x="4623" y="9076"/>
                </a:lnTo>
                <a:lnTo>
                  <a:pt x="4550" y="9125"/>
                </a:lnTo>
                <a:lnTo>
                  <a:pt x="4550" y="9149"/>
                </a:lnTo>
                <a:lnTo>
                  <a:pt x="4550" y="9198"/>
                </a:lnTo>
                <a:lnTo>
                  <a:pt x="4599" y="9247"/>
                </a:lnTo>
                <a:lnTo>
                  <a:pt x="4696" y="9271"/>
                </a:lnTo>
                <a:lnTo>
                  <a:pt x="5037" y="9271"/>
                </a:lnTo>
                <a:lnTo>
                  <a:pt x="5061" y="9344"/>
                </a:lnTo>
                <a:lnTo>
                  <a:pt x="5013" y="9344"/>
                </a:lnTo>
                <a:lnTo>
                  <a:pt x="4794" y="9393"/>
                </a:lnTo>
                <a:lnTo>
                  <a:pt x="4623" y="9490"/>
                </a:lnTo>
                <a:lnTo>
                  <a:pt x="4599" y="9514"/>
                </a:lnTo>
                <a:lnTo>
                  <a:pt x="4623" y="9539"/>
                </a:lnTo>
                <a:lnTo>
                  <a:pt x="4818" y="9563"/>
                </a:lnTo>
                <a:lnTo>
                  <a:pt x="5037" y="9539"/>
                </a:lnTo>
                <a:lnTo>
                  <a:pt x="5110" y="9539"/>
                </a:lnTo>
                <a:lnTo>
                  <a:pt x="5134" y="9587"/>
                </a:lnTo>
                <a:lnTo>
                  <a:pt x="5037" y="9612"/>
                </a:lnTo>
                <a:lnTo>
                  <a:pt x="4940" y="9612"/>
                </a:lnTo>
                <a:lnTo>
                  <a:pt x="4794" y="9660"/>
                </a:lnTo>
                <a:lnTo>
                  <a:pt x="4745" y="9709"/>
                </a:lnTo>
                <a:lnTo>
                  <a:pt x="4696" y="9758"/>
                </a:lnTo>
                <a:lnTo>
                  <a:pt x="4696" y="9806"/>
                </a:lnTo>
                <a:lnTo>
                  <a:pt x="4721" y="9855"/>
                </a:lnTo>
                <a:lnTo>
                  <a:pt x="4794" y="9879"/>
                </a:lnTo>
                <a:lnTo>
                  <a:pt x="4964" y="9879"/>
                </a:lnTo>
                <a:lnTo>
                  <a:pt x="5086" y="9855"/>
                </a:lnTo>
                <a:lnTo>
                  <a:pt x="5207" y="9831"/>
                </a:lnTo>
                <a:lnTo>
                  <a:pt x="5256" y="9904"/>
                </a:lnTo>
                <a:lnTo>
                  <a:pt x="5134" y="9928"/>
                </a:lnTo>
                <a:lnTo>
                  <a:pt x="5013" y="9977"/>
                </a:lnTo>
                <a:lnTo>
                  <a:pt x="4915" y="10074"/>
                </a:lnTo>
                <a:lnTo>
                  <a:pt x="4915" y="10098"/>
                </a:lnTo>
                <a:lnTo>
                  <a:pt x="5037" y="10171"/>
                </a:lnTo>
                <a:lnTo>
                  <a:pt x="5159" y="10171"/>
                </a:lnTo>
                <a:lnTo>
                  <a:pt x="5329" y="10147"/>
                </a:lnTo>
                <a:lnTo>
                  <a:pt x="5402" y="10317"/>
                </a:lnTo>
                <a:lnTo>
                  <a:pt x="5329" y="10342"/>
                </a:lnTo>
                <a:lnTo>
                  <a:pt x="5207" y="10390"/>
                </a:lnTo>
                <a:lnTo>
                  <a:pt x="5086" y="10415"/>
                </a:lnTo>
                <a:lnTo>
                  <a:pt x="5086" y="10439"/>
                </a:lnTo>
                <a:lnTo>
                  <a:pt x="5207" y="10463"/>
                </a:lnTo>
                <a:lnTo>
                  <a:pt x="5305" y="10488"/>
                </a:lnTo>
                <a:lnTo>
                  <a:pt x="5475" y="10488"/>
                </a:lnTo>
                <a:lnTo>
                  <a:pt x="5524" y="10658"/>
                </a:lnTo>
                <a:lnTo>
                  <a:pt x="5378" y="10707"/>
                </a:lnTo>
                <a:lnTo>
                  <a:pt x="5232" y="10755"/>
                </a:lnTo>
                <a:lnTo>
                  <a:pt x="5207" y="10780"/>
                </a:lnTo>
                <a:lnTo>
                  <a:pt x="5232" y="10780"/>
                </a:lnTo>
                <a:lnTo>
                  <a:pt x="5353" y="10804"/>
                </a:lnTo>
                <a:lnTo>
                  <a:pt x="5548" y="10804"/>
                </a:lnTo>
                <a:lnTo>
                  <a:pt x="5572" y="10950"/>
                </a:lnTo>
                <a:lnTo>
                  <a:pt x="5524" y="10974"/>
                </a:lnTo>
                <a:lnTo>
                  <a:pt x="5402" y="10999"/>
                </a:lnTo>
                <a:lnTo>
                  <a:pt x="5280" y="11047"/>
                </a:lnTo>
                <a:lnTo>
                  <a:pt x="5280" y="11072"/>
                </a:lnTo>
                <a:lnTo>
                  <a:pt x="5280" y="11096"/>
                </a:lnTo>
                <a:lnTo>
                  <a:pt x="5451" y="11145"/>
                </a:lnTo>
                <a:lnTo>
                  <a:pt x="5621" y="11169"/>
                </a:lnTo>
                <a:lnTo>
                  <a:pt x="5645" y="11339"/>
                </a:lnTo>
                <a:lnTo>
                  <a:pt x="5548" y="11364"/>
                </a:lnTo>
                <a:lnTo>
                  <a:pt x="5426" y="11412"/>
                </a:lnTo>
                <a:lnTo>
                  <a:pt x="5426" y="11437"/>
                </a:lnTo>
                <a:lnTo>
                  <a:pt x="5451" y="11461"/>
                </a:lnTo>
                <a:lnTo>
                  <a:pt x="5548" y="11485"/>
                </a:lnTo>
                <a:lnTo>
                  <a:pt x="5670" y="11485"/>
                </a:lnTo>
                <a:lnTo>
                  <a:pt x="5694" y="11607"/>
                </a:lnTo>
                <a:lnTo>
                  <a:pt x="5548" y="11631"/>
                </a:lnTo>
                <a:lnTo>
                  <a:pt x="5426" y="11656"/>
                </a:lnTo>
                <a:lnTo>
                  <a:pt x="5378" y="11704"/>
                </a:lnTo>
                <a:lnTo>
                  <a:pt x="5353" y="11777"/>
                </a:lnTo>
                <a:lnTo>
                  <a:pt x="5378" y="11850"/>
                </a:lnTo>
                <a:lnTo>
                  <a:pt x="5402" y="11874"/>
                </a:lnTo>
                <a:lnTo>
                  <a:pt x="5426" y="11874"/>
                </a:lnTo>
                <a:lnTo>
                  <a:pt x="5548" y="11899"/>
                </a:lnTo>
                <a:lnTo>
                  <a:pt x="5718" y="11899"/>
                </a:lnTo>
                <a:lnTo>
                  <a:pt x="5718" y="12045"/>
                </a:lnTo>
                <a:lnTo>
                  <a:pt x="5548" y="12093"/>
                </a:lnTo>
                <a:lnTo>
                  <a:pt x="5402" y="12166"/>
                </a:lnTo>
                <a:lnTo>
                  <a:pt x="5402" y="12191"/>
                </a:lnTo>
                <a:lnTo>
                  <a:pt x="5548" y="12264"/>
                </a:lnTo>
                <a:lnTo>
                  <a:pt x="5645" y="12288"/>
                </a:lnTo>
                <a:lnTo>
                  <a:pt x="5718" y="12288"/>
                </a:lnTo>
                <a:lnTo>
                  <a:pt x="5718" y="12434"/>
                </a:lnTo>
                <a:lnTo>
                  <a:pt x="5597" y="12434"/>
                </a:lnTo>
                <a:lnTo>
                  <a:pt x="5451" y="12458"/>
                </a:lnTo>
                <a:lnTo>
                  <a:pt x="5378" y="12483"/>
                </a:lnTo>
                <a:lnTo>
                  <a:pt x="5305" y="12556"/>
                </a:lnTo>
                <a:lnTo>
                  <a:pt x="5280" y="12604"/>
                </a:lnTo>
                <a:lnTo>
                  <a:pt x="5280" y="12653"/>
                </a:lnTo>
                <a:lnTo>
                  <a:pt x="5305" y="12677"/>
                </a:lnTo>
                <a:lnTo>
                  <a:pt x="5353" y="12726"/>
                </a:lnTo>
                <a:lnTo>
                  <a:pt x="5499" y="12726"/>
                </a:lnTo>
                <a:lnTo>
                  <a:pt x="5645" y="12702"/>
                </a:lnTo>
                <a:lnTo>
                  <a:pt x="5743" y="12702"/>
                </a:lnTo>
                <a:lnTo>
                  <a:pt x="5718" y="13018"/>
                </a:lnTo>
                <a:lnTo>
                  <a:pt x="5621" y="13018"/>
                </a:lnTo>
                <a:lnTo>
                  <a:pt x="5451" y="13067"/>
                </a:lnTo>
                <a:lnTo>
                  <a:pt x="5305" y="13115"/>
                </a:lnTo>
                <a:lnTo>
                  <a:pt x="5280" y="13140"/>
                </a:lnTo>
                <a:lnTo>
                  <a:pt x="5280" y="13164"/>
                </a:lnTo>
                <a:lnTo>
                  <a:pt x="5305" y="13188"/>
                </a:lnTo>
                <a:lnTo>
                  <a:pt x="5670" y="13213"/>
                </a:lnTo>
                <a:lnTo>
                  <a:pt x="5718" y="13213"/>
                </a:lnTo>
                <a:lnTo>
                  <a:pt x="5718" y="13407"/>
                </a:lnTo>
                <a:lnTo>
                  <a:pt x="5597" y="13432"/>
                </a:lnTo>
                <a:lnTo>
                  <a:pt x="5475" y="13432"/>
                </a:lnTo>
                <a:lnTo>
                  <a:pt x="5378" y="13480"/>
                </a:lnTo>
                <a:lnTo>
                  <a:pt x="5305" y="13578"/>
                </a:lnTo>
                <a:lnTo>
                  <a:pt x="5305" y="13602"/>
                </a:lnTo>
                <a:lnTo>
                  <a:pt x="5329" y="13651"/>
                </a:lnTo>
                <a:lnTo>
                  <a:pt x="5451" y="13675"/>
                </a:lnTo>
                <a:lnTo>
                  <a:pt x="5572" y="13699"/>
                </a:lnTo>
                <a:lnTo>
                  <a:pt x="5718" y="13724"/>
                </a:lnTo>
                <a:lnTo>
                  <a:pt x="5718" y="13870"/>
                </a:lnTo>
                <a:lnTo>
                  <a:pt x="5621" y="13894"/>
                </a:lnTo>
                <a:lnTo>
                  <a:pt x="5353" y="13943"/>
                </a:lnTo>
                <a:lnTo>
                  <a:pt x="5305" y="13967"/>
                </a:lnTo>
                <a:lnTo>
                  <a:pt x="5280" y="14016"/>
                </a:lnTo>
                <a:lnTo>
                  <a:pt x="5305" y="14064"/>
                </a:lnTo>
                <a:lnTo>
                  <a:pt x="5329" y="14089"/>
                </a:lnTo>
                <a:lnTo>
                  <a:pt x="5402" y="14137"/>
                </a:lnTo>
                <a:lnTo>
                  <a:pt x="5499" y="14162"/>
                </a:lnTo>
                <a:lnTo>
                  <a:pt x="5718" y="14186"/>
                </a:lnTo>
                <a:lnTo>
                  <a:pt x="5694" y="14381"/>
                </a:lnTo>
                <a:lnTo>
                  <a:pt x="5524" y="14405"/>
                </a:lnTo>
                <a:lnTo>
                  <a:pt x="5378" y="14454"/>
                </a:lnTo>
                <a:lnTo>
                  <a:pt x="5305" y="14502"/>
                </a:lnTo>
                <a:lnTo>
                  <a:pt x="5232" y="14551"/>
                </a:lnTo>
                <a:lnTo>
                  <a:pt x="5232" y="14575"/>
                </a:lnTo>
                <a:lnTo>
                  <a:pt x="5256" y="14624"/>
                </a:lnTo>
                <a:lnTo>
                  <a:pt x="5402" y="14648"/>
                </a:lnTo>
                <a:lnTo>
                  <a:pt x="5694" y="14648"/>
                </a:lnTo>
                <a:lnTo>
                  <a:pt x="5694" y="14819"/>
                </a:lnTo>
                <a:lnTo>
                  <a:pt x="5475" y="14819"/>
                </a:lnTo>
                <a:lnTo>
                  <a:pt x="5402" y="14843"/>
                </a:lnTo>
                <a:lnTo>
                  <a:pt x="5329" y="14867"/>
                </a:lnTo>
                <a:lnTo>
                  <a:pt x="5305" y="14916"/>
                </a:lnTo>
                <a:lnTo>
                  <a:pt x="5280" y="14940"/>
                </a:lnTo>
                <a:lnTo>
                  <a:pt x="5280" y="14989"/>
                </a:lnTo>
                <a:lnTo>
                  <a:pt x="5305" y="15038"/>
                </a:lnTo>
                <a:lnTo>
                  <a:pt x="5378" y="15086"/>
                </a:lnTo>
                <a:lnTo>
                  <a:pt x="5475" y="15111"/>
                </a:lnTo>
                <a:lnTo>
                  <a:pt x="5572" y="15135"/>
                </a:lnTo>
                <a:lnTo>
                  <a:pt x="5670" y="15159"/>
                </a:lnTo>
                <a:lnTo>
                  <a:pt x="5670" y="15354"/>
                </a:lnTo>
                <a:lnTo>
                  <a:pt x="5548" y="15354"/>
                </a:lnTo>
                <a:lnTo>
                  <a:pt x="5451" y="15330"/>
                </a:lnTo>
                <a:lnTo>
                  <a:pt x="5353" y="15378"/>
                </a:lnTo>
                <a:lnTo>
                  <a:pt x="5329" y="15403"/>
                </a:lnTo>
                <a:lnTo>
                  <a:pt x="5305" y="15427"/>
                </a:lnTo>
                <a:lnTo>
                  <a:pt x="5329" y="15500"/>
                </a:lnTo>
                <a:lnTo>
                  <a:pt x="5378" y="15524"/>
                </a:lnTo>
                <a:lnTo>
                  <a:pt x="5426" y="15549"/>
                </a:lnTo>
                <a:lnTo>
                  <a:pt x="5524" y="15573"/>
                </a:lnTo>
                <a:lnTo>
                  <a:pt x="5645" y="15597"/>
                </a:lnTo>
                <a:lnTo>
                  <a:pt x="5645" y="15719"/>
                </a:lnTo>
                <a:lnTo>
                  <a:pt x="5305" y="15768"/>
                </a:lnTo>
                <a:lnTo>
                  <a:pt x="5280" y="15792"/>
                </a:lnTo>
                <a:lnTo>
                  <a:pt x="5280" y="15816"/>
                </a:lnTo>
                <a:lnTo>
                  <a:pt x="5280" y="15841"/>
                </a:lnTo>
                <a:lnTo>
                  <a:pt x="5305" y="15865"/>
                </a:lnTo>
                <a:lnTo>
                  <a:pt x="5621" y="15889"/>
                </a:lnTo>
                <a:lnTo>
                  <a:pt x="5621" y="16108"/>
                </a:lnTo>
                <a:lnTo>
                  <a:pt x="5524" y="16133"/>
                </a:lnTo>
                <a:lnTo>
                  <a:pt x="5378" y="16157"/>
                </a:lnTo>
                <a:lnTo>
                  <a:pt x="5305" y="16181"/>
                </a:lnTo>
                <a:lnTo>
                  <a:pt x="5256" y="16230"/>
                </a:lnTo>
                <a:lnTo>
                  <a:pt x="5232" y="16254"/>
                </a:lnTo>
                <a:lnTo>
                  <a:pt x="5256" y="16279"/>
                </a:lnTo>
                <a:lnTo>
                  <a:pt x="5305" y="16327"/>
                </a:lnTo>
                <a:lnTo>
                  <a:pt x="5353" y="16352"/>
                </a:lnTo>
                <a:lnTo>
                  <a:pt x="5475" y="16376"/>
                </a:lnTo>
                <a:lnTo>
                  <a:pt x="5597" y="16376"/>
                </a:lnTo>
                <a:lnTo>
                  <a:pt x="5572" y="16571"/>
                </a:lnTo>
                <a:lnTo>
                  <a:pt x="5572" y="16668"/>
                </a:lnTo>
                <a:lnTo>
                  <a:pt x="5280" y="16668"/>
                </a:lnTo>
                <a:lnTo>
                  <a:pt x="5207" y="16692"/>
                </a:lnTo>
                <a:lnTo>
                  <a:pt x="5159" y="16741"/>
                </a:lnTo>
                <a:lnTo>
                  <a:pt x="5159" y="16790"/>
                </a:lnTo>
                <a:lnTo>
                  <a:pt x="5207" y="16838"/>
                </a:lnTo>
                <a:lnTo>
                  <a:pt x="5256" y="16863"/>
                </a:lnTo>
                <a:lnTo>
                  <a:pt x="5402" y="16887"/>
                </a:lnTo>
                <a:lnTo>
                  <a:pt x="5548" y="16887"/>
                </a:lnTo>
                <a:lnTo>
                  <a:pt x="5524" y="17082"/>
                </a:lnTo>
                <a:lnTo>
                  <a:pt x="5426" y="17106"/>
                </a:lnTo>
                <a:lnTo>
                  <a:pt x="5280" y="17130"/>
                </a:lnTo>
                <a:lnTo>
                  <a:pt x="5207" y="17155"/>
                </a:lnTo>
                <a:lnTo>
                  <a:pt x="5134" y="17203"/>
                </a:lnTo>
                <a:lnTo>
                  <a:pt x="5134" y="17228"/>
                </a:lnTo>
                <a:lnTo>
                  <a:pt x="5134" y="17252"/>
                </a:lnTo>
                <a:lnTo>
                  <a:pt x="5207" y="17276"/>
                </a:lnTo>
                <a:lnTo>
                  <a:pt x="5280" y="17276"/>
                </a:lnTo>
                <a:lnTo>
                  <a:pt x="5426" y="17301"/>
                </a:lnTo>
                <a:lnTo>
                  <a:pt x="5499" y="17301"/>
                </a:lnTo>
                <a:lnTo>
                  <a:pt x="5475" y="17544"/>
                </a:lnTo>
                <a:lnTo>
                  <a:pt x="5378" y="17544"/>
                </a:lnTo>
                <a:lnTo>
                  <a:pt x="5256" y="17593"/>
                </a:lnTo>
                <a:lnTo>
                  <a:pt x="5183" y="17641"/>
                </a:lnTo>
                <a:lnTo>
                  <a:pt x="5183" y="17666"/>
                </a:lnTo>
                <a:lnTo>
                  <a:pt x="5183" y="17690"/>
                </a:lnTo>
                <a:lnTo>
                  <a:pt x="5207" y="17739"/>
                </a:lnTo>
                <a:lnTo>
                  <a:pt x="5256" y="17763"/>
                </a:lnTo>
                <a:lnTo>
                  <a:pt x="5378" y="17787"/>
                </a:lnTo>
                <a:lnTo>
                  <a:pt x="5451" y="17812"/>
                </a:lnTo>
                <a:lnTo>
                  <a:pt x="5426" y="17982"/>
                </a:lnTo>
                <a:lnTo>
                  <a:pt x="5329" y="17982"/>
                </a:lnTo>
                <a:lnTo>
                  <a:pt x="5086" y="18006"/>
                </a:lnTo>
                <a:lnTo>
                  <a:pt x="5037" y="18031"/>
                </a:lnTo>
                <a:lnTo>
                  <a:pt x="5013" y="18055"/>
                </a:lnTo>
                <a:lnTo>
                  <a:pt x="5013" y="18104"/>
                </a:lnTo>
                <a:lnTo>
                  <a:pt x="5061" y="18152"/>
                </a:lnTo>
                <a:lnTo>
                  <a:pt x="5159" y="18201"/>
                </a:lnTo>
                <a:lnTo>
                  <a:pt x="5280" y="18225"/>
                </a:lnTo>
                <a:lnTo>
                  <a:pt x="5402" y="18225"/>
                </a:lnTo>
                <a:lnTo>
                  <a:pt x="5402" y="18420"/>
                </a:lnTo>
                <a:lnTo>
                  <a:pt x="5353" y="18420"/>
                </a:lnTo>
                <a:lnTo>
                  <a:pt x="5207" y="18444"/>
                </a:lnTo>
                <a:lnTo>
                  <a:pt x="5134" y="18469"/>
                </a:lnTo>
                <a:lnTo>
                  <a:pt x="5086" y="18517"/>
                </a:lnTo>
                <a:lnTo>
                  <a:pt x="5061" y="18566"/>
                </a:lnTo>
                <a:lnTo>
                  <a:pt x="5086" y="18615"/>
                </a:lnTo>
                <a:lnTo>
                  <a:pt x="5134" y="18663"/>
                </a:lnTo>
                <a:lnTo>
                  <a:pt x="5183" y="18688"/>
                </a:lnTo>
                <a:lnTo>
                  <a:pt x="5329" y="18712"/>
                </a:lnTo>
                <a:lnTo>
                  <a:pt x="5378" y="18712"/>
                </a:lnTo>
                <a:lnTo>
                  <a:pt x="5353" y="18907"/>
                </a:lnTo>
                <a:lnTo>
                  <a:pt x="5280" y="18907"/>
                </a:lnTo>
                <a:lnTo>
                  <a:pt x="5183" y="18955"/>
                </a:lnTo>
                <a:lnTo>
                  <a:pt x="5159" y="18980"/>
                </a:lnTo>
                <a:lnTo>
                  <a:pt x="5159" y="19004"/>
                </a:lnTo>
                <a:lnTo>
                  <a:pt x="5159" y="19053"/>
                </a:lnTo>
                <a:lnTo>
                  <a:pt x="5183" y="19077"/>
                </a:lnTo>
                <a:lnTo>
                  <a:pt x="5256" y="19126"/>
                </a:lnTo>
                <a:lnTo>
                  <a:pt x="5353" y="19126"/>
                </a:lnTo>
                <a:lnTo>
                  <a:pt x="5353" y="19539"/>
                </a:lnTo>
                <a:lnTo>
                  <a:pt x="5353" y="19637"/>
                </a:lnTo>
                <a:lnTo>
                  <a:pt x="5402" y="19710"/>
                </a:lnTo>
                <a:lnTo>
                  <a:pt x="5475" y="19758"/>
                </a:lnTo>
                <a:lnTo>
                  <a:pt x="5548" y="19783"/>
                </a:lnTo>
                <a:lnTo>
                  <a:pt x="5572" y="19807"/>
                </a:lnTo>
                <a:lnTo>
                  <a:pt x="5718" y="19953"/>
                </a:lnTo>
                <a:lnTo>
                  <a:pt x="5840" y="20074"/>
                </a:lnTo>
                <a:lnTo>
                  <a:pt x="5986" y="20220"/>
                </a:lnTo>
                <a:lnTo>
                  <a:pt x="6132" y="20366"/>
                </a:lnTo>
                <a:lnTo>
                  <a:pt x="5961" y="20366"/>
                </a:lnTo>
                <a:lnTo>
                  <a:pt x="5816" y="20342"/>
                </a:lnTo>
                <a:lnTo>
                  <a:pt x="5670" y="20318"/>
                </a:lnTo>
                <a:lnTo>
                  <a:pt x="5524" y="20269"/>
                </a:lnTo>
                <a:lnTo>
                  <a:pt x="5378" y="20196"/>
                </a:lnTo>
                <a:lnTo>
                  <a:pt x="5232" y="20099"/>
                </a:lnTo>
                <a:lnTo>
                  <a:pt x="5086" y="20001"/>
                </a:lnTo>
                <a:lnTo>
                  <a:pt x="4940" y="19928"/>
                </a:lnTo>
                <a:lnTo>
                  <a:pt x="4818" y="19539"/>
                </a:lnTo>
                <a:lnTo>
                  <a:pt x="4721" y="19126"/>
                </a:lnTo>
                <a:lnTo>
                  <a:pt x="4672" y="18712"/>
                </a:lnTo>
                <a:lnTo>
                  <a:pt x="4623" y="18274"/>
                </a:lnTo>
                <a:lnTo>
                  <a:pt x="4575" y="17447"/>
                </a:lnTo>
                <a:lnTo>
                  <a:pt x="4526" y="16619"/>
                </a:lnTo>
                <a:lnTo>
                  <a:pt x="4477" y="15670"/>
                </a:lnTo>
                <a:lnTo>
                  <a:pt x="4429" y="14721"/>
                </a:lnTo>
                <a:lnTo>
                  <a:pt x="4404" y="14235"/>
                </a:lnTo>
                <a:lnTo>
                  <a:pt x="4380" y="13894"/>
                </a:lnTo>
                <a:lnTo>
                  <a:pt x="4331" y="13505"/>
                </a:lnTo>
                <a:lnTo>
                  <a:pt x="4258" y="13140"/>
                </a:lnTo>
                <a:lnTo>
                  <a:pt x="4161" y="12775"/>
                </a:lnTo>
                <a:lnTo>
                  <a:pt x="4112" y="12629"/>
                </a:lnTo>
                <a:lnTo>
                  <a:pt x="4039" y="12483"/>
                </a:lnTo>
                <a:lnTo>
                  <a:pt x="3966" y="12361"/>
                </a:lnTo>
                <a:lnTo>
                  <a:pt x="3893" y="12288"/>
                </a:lnTo>
                <a:lnTo>
                  <a:pt x="3820" y="12264"/>
                </a:lnTo>
                <a:lnTo>
                  <a:pt x="3577" y="12264"/>
                </a:lnTo>
                <a:lnTo>
                  <a:pt x="3504" y="12288"/>
                </a:lnTo>
                <a:lnTo>
                  <a:pt x="3407" y="12385"/>
                </a:lnTo>
                <a:lnTo>
                  <a:pt x="3334" y="12507"/>
                </a:lnTo>
                <a:lnTo>
                  <a:pt x="3309" y="12483"/>
                </a:lnTo>
                <a:lnTo>
                  <a:pt x="3188" y="12483"/>
                </a:lnTo>
                <a:lnTo>
                  <a:pt x="3066" y="12531"/>
                </a:lnTo>
                <a:lnTo>
                  <a:pt x="3042" y="12556"/>
                </a:lnTo>
                <a:lnTo>
                  <a:pt x="3042" y="12604"/>
                </a:lnTo>
                <a:lnTo>
                  <a:pt x="3066" y="12653"/>
                </a:lnTo>
                <a:lnTo>
                  <a:pt x="3115" y="12677"/>
                </a:lnTo>
                <a:lnTo>
                  <a:pt x="3236" y="12702"/>
                </a:lnTo>
                <a:lnTo>
                  <a:pt x="3261" y="12702"/>
                </a:lnTo>
                <a:lnTo>
                  <a:pt x="3212" y="12848"/>
                </a:lnTo>
                <a:lnTo>
                  <a:pt x="3042" y="12872"/>
                </a:lnTo>
                <a:lnTo>
                  <a:pt x="2871" y="12921"/>
                </a:lnTo>
                <a:lnTo>
                  <a:pt x="2871" y="12945"/>
                </a:lnTo>
                <a:lnTo>
                  <a:pt x="2871" y="12969"/>
                </a:lnTo>
                <a:lnTo>
                  <a:pt x="3017" y="13018"/>
                </a:lnTo>
                <a:lnTo>
                  <a:pt x="3163" y="13042"/>
                </a:lnTo>
                <a:lnTo>
                  <a:pt x="3139" y="13140"/>
                </a:lnTo>
                <a:lnTo>
                  <a:pt x="2969" y="13140"/>
                </a:lnTo>
                <a:lnTo>
                  <a:pt x="2847" y="13164"/>
                </a:lnTo>
                <a:lnTo>
                  <a:pt x="2725" y="13213"/>
                </a:lnTo>
                <a:lnTo>
                  <a:pt x="2701" y="13237"/>
                </a:lnTo>
                <a:lnTo>
                  <a:pt x="2701" y="13261"/>
                </a:lnTo>
                <a:lnTo>
                  <a:pt x="2701" y="13286"/>
                </a:lnTo>
                <a:lnTo>
                  <a:pt x="2725" y="13310"/>
                </a:lnTo>
                <a:lnTo>
                  <a:pt x="2847" y="13359"/>
                </a:lnTo>
                <a:lnTo>
                  <a:pt x="2969" y="13383"/>
                </a:lnTo>
                <a:lnTo>
                  <a:pt x="3090" y="13383"/>
                </a:lnTo>
                <a:lnTo>
                  <a:pt x="3066" y="13529"/>
                </a:lnTo>
                <a:lnTo>
                  <a:pt x="2847" y="13553"/>
                </a:lnTo>
                <a:lnTo>
                  <a:pt x="2750" y="13602"/>
                </a:lnTo>
                <a:lnTo>
                  <a:pt x="2652" y="13651"/>
                </a:lnTo>
                <a:lnTo>
                  <a:pt x="2628" y="13699"/>
                </a:lnTo>
                <a:lnTo>
                  <a:pt x="2652" y="13724"/>
                </a:lnTo>
                <a:lnTo>
                  <a:pt x="2847" y="13748"/>
                </a:lnTo>
                <a:lnTo>
                  <a:pt x="3042" y="13772"/>
                </a:lnTo>
                <a:lnTo>
                  <a:pt x="3042" y="13870"/>
                </a:lnTo>
                <a:lnTo>
                  <a:pt x="2920" y="13870"/>
                </a:lnTo>
                <a:lnTo>
                  <a:pt x="2774" y="13918"/>
                </a:lnTo>
                <a:lnTo>
                  <a:pt x="2701" y="13943"/>
                </a:lnTo>
                <a:lnTo>
                  <a:pt x="2628" y="13991"/>
                </a:lnTo>
                <a:lnTo>
                  <a:pt x="2628" y="14016"/>
                </a:lnTo>
                <a:lnTo>
                  <a:pt x="2701" y="14064"/>
                </a:lnTo>
                <a:lnTo>
                  <a:pt x="2798" y="14113"/>
                </a:lnTo>
                <a:lnTo>
                  <a:pt x="2896" y="14137"/>
                </a:lnTo>
                <a:lnTo>
                  <a:pt x="3017" y="14137"/>
                </a:lnTo>
                <a:lnTo>
                  <a:pt x="2993" y="14283"/>
                </a:lnTo>
                <a:lnTo>
                  <a:pt x="2871" y="14283"/>
                </a:lnTo>
                <a:lnTo>
                  <a:pt x="2725" y="14308"/>
                </a:lnTo>
                <a:lnTo>
                  <a:pt x="2677" y="14332"/>
                </a:lnTo>
                <a:lnTo>
                  <a:pt x="2604" y="14381"/>
                </a:lnTo>
                <a:lnTo>
                  <a:pt x="2604" y="14405"/>
                </a:lnTo>
                <a:lnTo>
                  <a:pt x="2579" y="14429"/>
                </a:lnTo>
                <a:lnTo>
                  <a:pt x="2604" y="14502"/>
                </a:lnTo>
                <a:lnTo>
                  <a:pt x="2677" y="14551"/>
                </a:lnTo>
                <a:lnTo>
                  <a:pt x="2725" y="14575"/>
                </a:lnTo>
                <a:lnTo>
                  <a:pt x="2871" y="14600"/>
                </a:lnTo>
                <a:lnTo>
                  <a:pt x="2969" y="14600"/>
                </a:lnTo>
                <a:lnTo>
                  <a:pt x="2969" y="14721"/>
                </a:lnTo>
                <a:lnTo>
                  <a:pt x="2969" y="14794"/>
                </a:lnTo>
                <a:lnTo>
                  <a:pt x="2774" y="14819"/>
                </a:lnTo>
                <a:lnTo>
                  <a:pt x="2628" y="14843"/>
                </a:lnTo>
                <a:lnTo>
                  <a:pt x="2555" y="14892"/>
                </a:lnTo>
                <a:lnTo>
                  <a:pt x="2506" y="14940"/>
                </a:lnTo>
                <a:lnTo>
                  <a:pt x="2482" y="14989"/>
                </a:lnTo>
                <a:lnTo>
                  <a:pt x="2506" y="15013"/>
                </a:lnTo>
                <a:lnTo>
                  <a:pt x="2579" y="15038"/>
                </a:lnTo>
                <a:lnTo>
                  <a:pt x="2652" y="15062"/>
                </a:lnTo>
                <a:lnTo>
                  <a:pt x="2823" y="15062"/>
                </a:lnTo>
                <a:lnTo>
                  <a:pt x="2944" y="15038"/>
                </a:lnTo>
                <a:lnTo>
                  <a:pt x="2944" y="15232"/>
                </a:lnTo>
                <a:lnTo>
                  <a:pt x="2871" y="15232"/>
                </a:lnTo>
                <a:lnTo>
                  <a:pt x="2677" y="15257"/>
                </a:lnTo>
                <a:lnTo>
                  <a:pt x="2506" y="15305"/>
                </a:lnTo>
                <a:lnTo>
                  <a:pt x="2506" y="15330"/>
                </a:lnTo>
                <a:lnTo>
                  <a:pt x="2506" y="15354"/>
                </a:lnTo>
                <a:lnTo>
                  <a:pt x="2701" y="15378"/>
                </a:lnTo>
                <a:lnTo>
                  <a:pt x="2920" y="15403"/>
                </a:lnTo>
                <a:lnTo>
                  <a:pt x="2920" y="15622"/>
                </a:lnTo>
                <a:lnTo>
                  <a:pt x="2798" y="15646"/>
                </a:lnTo>
                <a:lnTo>
                  <a:pt x="2652" y="15695"/>
                </a:lnTo>
                <a:lnTo>
                  <a:pt x="2506" y="15768"/>
                </a:lnTo>
                <a:lnTo>
                  <a:pt x="2506" y="15792"/>
                </a:lnTo>
                <a:lnTo>
                  <a:pt x="2506" y="15816"/>
                </a:lnTo>
                <a:lnTo>
                  <a:pt x="2798" y="15841"/>
                </a:lnTo>
                <a:lnTo>
                  <a:pt x="2896" y="15841"/>
                </a:lnTo>
                <a:lnTo>
                  <a:pt x="2896" y="15914"/>
                </a:lnTo>
                <a:lnTo>
                  <a:pt x="2750" y="15938"/>
                </a:lnTo>
                <a:lnTo>
                  <a:pt x="2604" y="15987"/>
                </a:lnTo>
                <a:lnTo>
                  <a:pt x="2482" y="16060"/>
                </a:lnTo>
                <a:lnTo>
                  <a:pt x="2433" y="16108"/>
                </a:lnTo>
                <a:lnTo>
                  <a:pt x="2433" y="16157"/>
                </a:lnTo>
                <a:lnTo>
                  <a:pt x="2433" y="16181"/>
                </a:lnTo>
                <a:lnTo>
                  <a:pt x="2506" y="16230"/>
                </a:lnTo>
                <a:lnTo>
                  <a:pt x="2579" y="16254"/>
                </a:lnTo>
                <a:lnTo>
                  <a:pt x="2725" y="16254"/>
                </a:lnTo>
                <a:lnTo>
                  <a:pt x="2896" y="16230"/>
                </a:lnTo>
                <a:lnTo>
                  <a:pt x="2871" y="16425"/>
                </a:lnTo>
                <a:lnTo>
                  <a:pt x="2628" y="16473"/>
                </a:lnTo>
                <a:lnTo>
                  <a:pt x="2506" y="16498"/>
                </a:lnTo>
                <a:lnTo>
                  <a:pt x="2409" y="16546"/>
                </a:lnTo>
                <a:lnTo>
                  <a:pt x="2409" y="16571"/>
                </a:lnTo>
                <a:lnTo>
                  <a:pt x="2409" y="16595"/>
                </a:lnTo>
                <a:lnTo>
                  <a:pt x="2506" y="16644"/>
                </a:lnTo>
                <a:lnTo>
                  <a:pt x="2628" y="16668"/>
                </a:lnTo>
                <a:lnTo>
                  <a:pt x="2871" y="16692"/>
                </a:lnTo>
                <a:lnTo>
                  <a:pt x="2847" y="16936"/>
                </a:lnTo>
                <a:lnTo>
                  <a:pt x="2701" y="16936"/>
                </a:lnTo>
                <a:lnTo>
                  <a:pt x="2555" y="16960"/>
                </a:lnTo>
                <a:lnTo>
                  <a:pt x="2458" y="16984"/>
                </a:lnTo>
                <a:lnTo>
                  <a:pt x="2409" y="17033"/>
                </a:lnTo>
                <a:lnTo>
                  <a:pt x="2385" y="17057"/>
                </a:lnTo>
                <a:lnTo>
                  <a:pt x="2433" y="17106"/>
                </a:lnTo>
                <a:lnTo>
                  <a:pt x="2482" y="17130"/>
                </a:lnTo>
                <a:lnTo>
                  <a:pt x="2604" y="17155"/>
                </a:lnTo>
                <a:lnTo>
                  <a:pt x="2847" y="17155"/>
                </a:lnTo>
                <a:lnTo>
                  <a:pt x="2823" y="17349"/>
                </a:lnTo>
                <a:lnTo>
                  <a:pt x="2701" y="17398"/>
                </a:lnTo>
                <a:lnTo>
                  <a:pt x="2604" y="17447"/>
                </a:lnTo>
                <a:lnTo>
                  <a:pt x="2506" y="17495"/>
                </a:lnTo>
                <a:lnTo>
                  <a:pt x="2458" y="17568"/>
                </a:lnTo>
                <a:lnTo>
                  <a:pt x="2433" y="17593"/>
                </a:lnTo>
                <a:lnTo>
                  <a:pt x="2458" y="17641"/>
                </a:lnTo>
                <a:lnTo>
                  <a:pt x="2458" y="17666"/>
                </a:lnTo>
                <a:lnTo>
                  <a:pt x="2506" y="17690"/>
                </a:lnTo>
                <a:lnTo>
                  <a:pt x="2652" y="17690"/>
                </a:lnTo>
                <a:lnTo>
                  <a:pt x="2823" y="17641"/>
                </a:lnTo>
                <a:lnTo>
                  <a:pt x="2798" y="17860"/>
                </a:lnTo>
                <a:lnTo>
                  <a:pt x="2628" y="17933"/>
                </a:lnTo>
                <a:lnTo>
                  <a:pt x="2506" y="17958"/>
                </a:lnTo>
                <a:lnTo>
                  <a:pt x="2482" y="17958"/>
                </a:lnTo>
                <a:lnTo>
                  <a:pt x="2458" y="17982"/>
                </a:lnTo>
                <a:lnTo>
                  <a:pt x="2458" y="18006"/>
                </a:lnTo>
                <a:lnTo>
                  <a:pt x="2482" y="18031"/>
                </a:lnTo>
                <a:lnTo>
                  <a:pt x="2628" y="18055"/>
                </a:lnTo>
                <a:lnTo>
                  <a:pt x="2798" y="18055"/>
                </a:lnTo>
                <a:lnTo>
                  <a:pt x="2774" y="18298"/>
                </a:lnTo>
                <a:lnTo>
                  <a:pt x="2725" y="18298"/>
                </a:lnTo>
                <a:lnTo>
                  <a:pt x="2628" y="18323"/>
                </a:lnTo>
                <a:lnTo>
                  <a:pt x="2506" y="18371"/>
                </a:lnTo>
                <a:lnTo>
                  <a:pt x="2482" y="18396"/>
                </a:lnTo>
                <a:lnTo>
                  <a:pt x="2482" y="18420"/>
                </a:lnTo>
                <a:lnTo>
                  <a:pt x="2482" y="18444"/>
                </a:lnTo>
                <a:lnTo>
                  <a:pt x="2506" y="18444"/>
                </a:lnTo>
                <a:lnTo>
                  <a:pt x="2604" y="18493"/>
                </a:lnTo>
                <a:lnTo>
                  <a:pt x="2725" y="18542"/>
                </a:lnTo>
                <a:lnTo>
                  <a:pt x="2750" y="18542"/>
                </a:lnTo>
                <a:lnTo>
                  <a:pt x="2725" y="18688"/>
                </a:lnTo>
                <a:lnTo>
                  <a:pt x="2628" y="18712"/>
                </a:lnTo>
                <a:lnTo>
                  <a:pt x="2506" y="18712"/>
                </a:lnTo>
                <a:lnTo>
                  <a:pt x="2458" y="18736"/>
                </a:lnTo>
                <a:lnTo>
                  <a:pt x="2409" y="18761"/>
                </a:lnTo>
                <a:lnTo>
                  <a:pt x="2385" y="18809"/>
                </a:lnTo>
                <a:lnTo>
                  <a:pt x="2385" y="18858"/>
                </a:lnTo>
                <a:lnTo>
                  <a:pt x="2433" y="18882"/>
                </a:lnTo>
                <a:lnTo>
                  <a:pt x="2482" y="18931"/>
                </a:lnTo>
                <a:lnTo>
                  <a:pt x="2604" y="18955"/>
                </a:lnTo>
                <a:lnTo>
                  <a:pt x="2701" y="18955"/>
                </a:lnTo>
                <a:lnTo>
                  <a:pt x="2677" y="19053"/>
                </a:lnTo>
                <a:lnTo>
                  <a:pt x="2604" y="19077"/>
                </a:lnTo>
                <a:lnTo>
                  <a:pt x="2555" y="19101"/>
                </a:lnTo>
                <a:lnTo>
                  <a:pt x="2433" y="19174"/>
                </a:lnTo>
                <a:lnTo>
                  <a:pt x="2433" y="19199"/>
                </a:lnTo>
                <a:lnTo>
                  <a:pt x="2433" y="19223"/>
                </a:lnTo>
                <a:lnTo>
                  <a:pt x="2531" y="19272"/>
                </a:lnTo>
                <a:lnTo>
                  <a:pt x="2628" y="19320"/>
                </a:lnTo>
                <a:lnTo>
                  <a:pt x="2604" y="19466"/>
                </a:lnTo>
                <a:lnTo>
                  <a:pt x="2458" y="19466"/>
                </a:lnTo>
                <a:lnTo>
                  <a:pt x="2360" y="19515"/>
                </a:lnTo>
                <a:lnTo>
                  <a:pt x="2336" y="19564"/>
                </a:lnTo>
                <a:lnTo>
                  <a:pt x="2360" y="19612"/>
                </a:lnTo>
                <a:lnTo>
                  <a:pt x="2385" y="19661"/>
                </a:lnTo>
                <a:lnTo>
                  <a:pt x="2433" y="19685"/>
                </a:lnTo>
                <a:lnTo>
                  <a:pt x="2531" y="19734"/>
                </a:lnTo>
                <a:lnTo>
                  <a:pt x="2458" y="19928"/>
                </a:lnTo>
                <a:lnTo>
                  <a:pt x="2312" y="20001"/>
                </a:lnTo>
                <a:lnTo>
                  <a:pt x="2166" y="20099"/>
                </a:lnTo>
                <a:lnTo>
                  <a:pt x="2020" y="20196"/>
                </a:lnTo>
                <a:lnTo>
                  <a:pt x="1874" y="20269"/>
                </a:lnTo>
                <a:lnTo>
                  <a:pt x="1728" y="20318"/>
                </a:lnTo>
                <a:lnTo>
                  <a:pt x="1582" y="20342"/>
                </a:lnTo>
                <a:lnTo>
                  <a:pt x="1436" y="20366"/>
                </a:lnTo>
                <a:lnTo>
                  <a:pt x="1265" y="20366"/>
                </a:lnTo>
                <a:lnTo>
                  <a:pt x="1411" y="20220"/>
                </a:lnTo>
                <a:lnTo>
                  <a:pt x="1557" y="20074"/>
                </a:lnTo>
                <a:lnTo>
                  <a:pt x="1679" y="19953"/>
                </a:lnTo>
                <a:lnTo>
                  <a:pt x="1825" y="19807"/>
                </a:lnTo>
                <a:lnTo>
                  <a:pt x="1849" y="19783"/>
                </a:lnTo>
                <a:lnTo>
                  <a:pt x="1922" y="19758"/>
                </a:lnTo>
                <a:lnTo>
                  <a:pt x="1995" y="19710"/>
                </a:lnTo>
                <a:lnTo>
                  <a:pt x="2020" y="19637"/>
                </a:lnTo>
                <a:lnTo>
                  <a:pt x="2044" y="19539"/>
                </a:lnTo>
                <a:lnTo>
                  <a:pt x="2020" y="18785"/>
                </a:lnTo>
                <a:lnTo>
                  <a:pt x="1971" y="18055"/>
                </a:lnTo>
                <a:lnTo>
                  <a:pt x="1825" y="16571"/>
                </a:lnTo>
                <a:lnTo>
                  <a:pt x="1752" y="15792"/>
                </a:lnTo>
                <a:lnTo>
                  <a:pt x="1703" y="15013"/>
                </a:lnTo>
                <a:lnTo>
                  <a:pt x="1679" y="13456"/>
                </a:lnTo>
                <a:lnTo>
                  <a:pt x="1655" y="12702"/>
                </a:lnTo>
                <a:lnTo>
                  <a:pt x="1679" y="11947"/>
                </a:lnTo>
                <a:lnTo>
                  <a:pt x="1703" y="11583"/>
                </a:lnTo>
                <a:lnTo>
                  <a:pt x="1752" y="11218"/>
                </a:lnTo>
                <a:lnTo>
                  <a:pt x="1825" y="10853"/>
                </a:lnTo>
                <a:lnTo>
                  <a:pt x="1922" y="10488"/>
                </a:lnTo>
                <a:lnTo>
                  <a:pt x="2044" y="10171"/>
                </a:lnTo>
                <a:lnTo>
                  <a:pt x="2166" y="9855"/>
                </a:lnTo>
                <a:lnTo>
                  <a:pt x="2287" y="9539"/>
                </a:lnTo>
                <a:lnTo>
                  <a:pt x="2360" y="9198"/>
                </a:lnTo>
                <a:lnTo>
                  <a:pt x="2385" y="8906"/>
                </a:lnTo>
                <a:lnTo>
                  <a:pt x="2385" y="8590"/>
                </a:lnTo>
                <a:lnTo>
                  <a:pt x="2385" y="8006"/>
                </a:lnTo>
                <a:lnTo>
                  <a:pt x="2458" y="7957"/>
                </a:lnTo>
                <a:lnTo>
                  <a:pt x="2482" y="7908"/>
                </a:lnTo>
                <a:lnTo>
                  <a:pt x="2506" y="7835"/>
                </a:lnTo>
                <a:lnTo>
                  <a:pt x="2506" y="7762"/>
                </a:lnTo>
                <a:lnTo>
                  <a:pt x="2506" y="7689"/>
                </a:lnTo>
                <a:lnTo>
                  <a:pt x="2458" y="7641"/>
                </a:lnTo>
                <a:lnTo>
                  <a:pt x="2385" y="7592"/>
                </a:lnTo>
                <a:lnTo>
                  <a:pt x="2312" y="7568"/>
                </a:lnTo>
                <a:lnTo>
                  <a:pt x="2214" y="7543"/>
                </a:lnTo>
                <a:lnTo>
                  <a:pt x="2141" y="7519"/>
                </a:lnTo>
                <a:lnTo>
                  <a:pt x="2093" y="7446"/>
                </a:lnTo>
                <a:lnTo>
                  <a:pt x="2044" y="7373"/>
                </a:lnTo>
                <a:lnTo>
                  <a:pt x="1947" y="7227"/>
                </a:lnTo>
                <a:lnTo>
                  <a:pt x="1898" y="7057"/>
                </a:lnTo>
                <a:lnTo>
                  <a:pt x="1874" y="6886"/>
                </a:lnTo>
                <a:lnTo>
                  <a:pt x="1874" y="6716"/>
                </a:lnTo>
                <a:lnTo>
                  <a:pt x="1898" y="6643"/>
                </a:lnTo>
                <a:lnTo>
                  <a:pt x="1971" y="6570"/>
                </a:lnTo>
                <a:lnTo>
                  <a:pt x="2093" y="6473"/>
                </a:lnTo>
                <a:lnTo>
                  <a:pt x="2117" y="6400"/>
                </a:lnTo>
                <a:lnTo>
                  <a:pt x="2117" y="6327"/>
                </a:lnTo>
                <a:lnTo>
                  <a:pt x="2093" y="6254"/>
                </a:lnTo>
                <a:lnTo>
                  <a:pt x="2020" y="6205"/>
                </a:lnTo>
                <a:lnTo>
                  <a:pt x="1947" y="6181"/>
                </a:lnTo>
                <a:lnTo>
                  <a:pt x="1849" y="6181"/>
                </a:lnTo>
                <a:lnTo>
                  <a:pt x="1801" y="6205"/>
                </a:lnTo>
                <a:lnTo>
                  <a:pt x="1728" y="6229"/>
                </a:lnTo>
                <a:lnTo>
                  <a:pt x="1630" y="6327"/>
                </a:lnTo>
                <a:lnTo>
                  <a:pt x="1557" y="6473"/>
                </a:lnTo>
                <a:lnTo>
                  <a:pt x="1484" y="6619"/>
                </a:lnTo>
                <a:lnTo>
                  <a:pt x="1460" y="6789"/>
                </a:lnTo>
                <a:lnTo>
                  <a:pt x="1460" y="6935"/>
                </a:lnTo>
                <a:lnTo>
                  <a:pt x="1460" y="7081"/>
                </a:lnTo>
                <a:lnTo>
                  <a:pt x="1533" y="7300"/>
                </a:lnTo>
                <a:lnTo>
                  <a:pt x="1630" y="7543"/>
                </a:lnTo>
                <a:lnTo>
                  <a:pt x="1606" y="7568"/>
                </a:lnTo>
                <a:lnTo>
                  <a:pt x="1533" y="7519"/>
                </a:lnTo>
                <a:lnTo>
                  <a:pt x="1411" y="7470"/>
                </a:lnTo>
                <a:lnTo>
                  <a:pt x="1363" y="7446"/>
                </a:lnTo>
                <a:lnTo>
                  <a:pt x="1290" y="7446"/>
                </a:lnTo>
                <a:lnTo>
                  <a:pt x="1265" y="7470"/>
                </a:lnTo>
                <a:lnTo>
                  <a:pt x="1241" y="7495"/>
                </a:lnTo>
                <a:lnTo>
                  <a:pt x="1241" y="7568"/>
                </a:lnTo>
                <a:lnTo>
                  <a:pt x="1290" y="7616"/>
                </a:lnTo>
                <a:lnTo>
                  <a:pt x="1363" y="7689"/>
                </a:lnTo>
                <a:lnTo>
                  <a:pt x="1460" y="7787"/>
                </a:lnTo>
                <a:lnTo>
                  <a:pt x="1436" y="7860"/>
                </a:lnTo>
                <a:lnTo>
                  <a:pt x="1314" y="7811"/>
                </a:lnTo>
                <a:lnTo>
                  <a:pt x="1192" y="7762"/>
                </a:lnTo>
                <a:lnTo>
                  <a:pt x="1071" y="7738"/>
                </a:lnTo>
                <a:lnTo>
                  <a:pt x="1022" y="7762"/>
                </a:lnTo>
                <a:lnTo>
                  <a:pt x="998" y="7811"/>
                </a:lnTo>
                <a:lnTo>
                  <a:pt x="1022" y="7835"/>
                </a:lnTo>
                <a:lnTo>
                  <a:pt x="1071" y="7908"/>
                </a:lnTo>
                <a:lnTo>
                  <a:pt x="1144" y="7981"/>
                </a:lnTo>
                <a:lnTo>
                  <a:pt x="1314" y="8103"/>
                </a:lnTo>
                <a:lnTo>
                  <a:pt x="1265" y="8249"/>
                </a:lnTo>
                <a:lnTo>
                  <a:pt x="1168" y="8225"/>
                </a:lnTo>
                <a:lnTo>
                  <a:pt x="1095" y="8200"/>
                </a:lnTo>
                <a:lnTo>
                  <a:pt x="998" y="8225"/>
                </a:lnTo>
                <a:lnTo>
                  <a:pt x="949" y="8249"/>
                </a:lnTo>
                <a:lnTo>
                  <a:pt x="949" y="8273"/>
                </a:lnTo>
                <a:lnTo>
                  <a:pt x="949" y="8322"/>
                </a:lnTo>
                <a:lnTo>
                  <a:pt x="1022" y="8371"/>
                </a:lnTo>
                <a:lnTo>
                  <a:pt x="1095" y="8419"/>
                </a:lnTo>
                <a:lnTo>
                  <a:pt x="1192" y="8444"/>
                </a:lnTo>
                <a:lnTo>
                  <a:pt x="1168" y="8468"/>
                </a:lnTo>
                <a:lnTo>
                  <a:pt x="973" y="8468"/>
                </a:lnTo>
                <a:lnTo>
                  <a:pt x="900" y="8492"/>
                </a:lnTo>
                <a:lnTo>
                  <a:pt x="852" y="8541"/>
                </a:lnTo>
                <a:lnTo>
                  <a:pt x="827" y="8565"/>
                </a:lnTo>
                <a:lnTo>
                  <a:pt x="803" y="8614"/>
                </a:lnTo>
                <a:lnTo>
                  <a:pt x="827" y="8663"/>
                </a:lnTo>
                <a:lnTo>
                  <a:pt x="852" y="8711"/>
                </a:lnTo>
                <a:lnTo>
                  <a:pt x="949" y="8760"/>
                </a:lnTo>
                <a:lnTo>
                  <a:pt x="1071" y="8784"/>
                </a:lnTo>
                <a:lnTo>
                  <a:pt x="1095" y="8784"/>
                </a:lnTo>
                <a:lnTo>
                  <a:pt x="1046" y="8979"/>
                </a:lnTo>
                <a:lnTo>
                  <a:pt x="803" y="8979"/>
                </a:lnTo>
                <a:lnTo>
                  <a:pt x="779" y="9028"/>
                </a:lnTo>
                <a:lnTo>
                  <a:pt x="779" y="9052"/>
                </a:lnTo>
                <a:lnTo>
                  <a:pt x="779" y="9101"/>
                </a:lnTo>
                <a:lnTo>
                  <a:pt x="827" y="9149"/>
                </a:lnTo>
                <a:lnTo>
                  <a:pt x="876" y="9174"/>
                </a:lnTo>
                <a:lnTo>
                  <a:pt x="973" y="9198"/>
                </a:lnTo>
                <a:lnTo>
                  <a:pt x="998" y="9222"/>
                </a:lnTo>
                <a:lnTo>
                  <a:pt x="998" y="9368"/>
                </a:lnTo>
                <a:lnTo>
                  <a:pt x="852" y="9368"/>
                </a:lnTo>
                <a:lnTo>
                  <a:pt x="803" y="9393"/>
                </a:lnTo>
                <a:lnTo>
                  <a:pt x="754" y="9417"/>
                </a:lnTo>
                <a:lnTo>
                  <a:pt x="730" y="9490"/>
                </a:lnTo>
                <a:lnTo>
                  <a:pt x="730" y="9539"/>
                </a:lnTo>
                <a:lnTo>
                  <a:pt x="730" y="9563"/>
                </a:lnTo>
                <a:lnTo>
                  <a:pt x="779" y="9612"/>
                </a:lnTo>
                <a:lnTo>
                  <a:pt x="827" y="9636"/>
                </a:lnTo>
                <a:lnTo>
                  <a:pt x="949" y="9660"/>
                </a:lnTo>
                <a:lnTo>
                  <a:pt x="949" y="9806"/>
                </a:lnTo>
                <a:lnTo>
                  <a:pt x="876" y="9806"/>
                </a:lnTo>
                <a:lnTo>
                  <a:pt x="803" y="9831"/>
                </a:lnTo>
                <a:lnTo>
                  <a:pt x="730" y="9879"/>
                </a:lnTo>
                <a:lnTo>
                  <a:pt x="681" y="9904"/>
                </a:lnTo>
                <a:lnTo>
                  <a:pt x="681" y="9952"/>
                </a:lnTo>
                <a:lnTo>
                  <a:pt x="681" y="10001"/>
                </a:lnTo>
                <a:lnTo>
                  <a:pt x="730" y="10050"/>
                </a:lnTo>
                <a:lnTo>
                  <a:pt x="827" y="10074"/>
                </a:lnTo>
                <a:lnTo>
                  <a:pt x="949" y="10074"/>
                </a:lnTo>
                <a:lnTo>
                  <a:pt x="949" y="10123"/>
                </a:lnTo>
                <a:lnTo>
                  <a:pt x="852" y="10147"/>
                </a:lnTo>
                <a:lnTo>
                  <a:pt x="803" y="10196"/>
                </a:lnTo>
                <a:lnTo>
                  <a:pt x="754" y="10244"/>
                </a:lnTo>
                <a:lnTo>
                  <a:pt x="754" y="10269"/>
                </a:lnTo>
                <a:lnTo>
                  <a:pt x="779" y="10293"/>
                </a:lnTo>
                <a:lnTo>
                  <a:pt x="876" y="10342"/>
                </a:lnTo>
                <a:lnTo>
                  <a:pt x="949" y="10342"/>
                </a:lnTo>
                <a:lnTo>
                  <a:pt x="973" y="10390"/>
                </a:lnTo>
                <a:lnTo>
                  <a:pt x="973" y="10463"/>
                </a:lnTo>
                <a:lnTo>
                  <a:pt x="925" y="10512"/>
                </a:lnTo>
                <a:lnTo>
                  <a:pt x="876" y="10585"/>
                </a:lnTo>
                <a:lnTo>
                  <a:pt x="852" y="10658"/>
                </a:lnTo>
                <a:lnTo>
                  <a:pt x="876" y="10755"/>
                </a:lnTo>
                <a:lnTo>
                  <a:pt x="925" y="10853"/>
                </a:lnTo>
                <a:lnTo>
                  <a:pt x="949" y="10999"/>
                </a:lnTo>
                <a:lnTo>
                  <a:pt x="973" y="11266"/>
                </a:lnTo>
                <a:lnTo>
                  <a:pt x="925" y="11534"/>
                </a:lnTo>
                <a:lnTo>
                  <a:pt x="876" y="11656"/>
                </a:lnTo>
                <a:lnTo>
                  <a:pt x="827" y="11753"/>
                </a:lnTo>
                <a:lnTo>
                  <a:pt x="803" y="11801"/>
                </a:lnTo>
                <a:lnTo>
                  <a:pt x="754" y="11801"/>
                </a:lnTo>
                <a:lnTo>
                  <a:pt x="657" y="11729"/>
                </a:lnTo>
                <a:lnTo>
                  <a:pt x="560" y="11656"/>
                </a:lnTo>
                <a:lnTo>
                  <a:pt x="511" y="11583"/>
                </a:lnTo>
                <a:lnTo>
                  <a:pt x="462" y="11461"/>
                </a:lnTo>
                <a:lnTo>
                  <a:pt x="462" y="11339"/>
                </a:lnTo>
                <a:lnTo>
                  <a:pt x="487" y="11096"/>
                </a:lnTo>
                <a:lnTo>
                  <a:pt x="535" y="11047"/>
                </a:lnTo>
                <a:lnTo>
                  <a:pt x="560" y="10974"/>
                </a:lnTo>
                <a:lnTo>
                  <a:pt x="584" y="10926"/>
                </a:lnTo>
                <a:lnTo>
                  <a:pt x="584" y="10828"/>
                </a:lnTo>
                <a:lnTo>
                  <a:pt x="511" y="10342"/>
                </a:lnTo>
                <a:lnTo>
                  <a:pt x="462" y="9831"/>
                </a:lnTo>
                <a:lnTo>
                  <a:pt x="462" y="9320"/>
                </a:lnTo>
                <a:lnTo>
                  <a:pt x="511" y="8809"/>
                </a:lnTo>
                <a:lnTo>
                  <a:pt x="584" y="8298"/>
                </a:lnTo>
                <a:lnTo>
                  <a:pt x="681" y="7787"/>
                </a:lnTo>
                <a:lnTo>
                  <a:pt x="803" y="7300"/>
                </a:lnTo>
                <a:lnTo>
                  <a:pt x="949" y="6813"/>
                </a:lnTo>
                <a:lnTo>
                  <a:pt x="1119" y="6400"/>
                </a:lnTo>
                <a:lnTo>
                  <a:pt x="1314" y="6010"/>
                </a:lnTo>
                <a:lnTo>
                  <a:pt x="1557" y="5621"/>
                </a:lnTo>
                <a:lnTo>
                  <a:pt x="1703" y="5451"/>
                </a:lnTo>
                <a:lnTo>
                  <a:pt x="1849" y="5280"/>
                </a:lnTo>
                <a:lnTo>
                  <a:pt x="2044" y="5134"/>
                </a:lnTo>
                <a:lnTo>
                  <a:pt x="2214" y="4988"/>
                </a:lnTo>
                <a:lnTo>
                  <a:pt x="2409" y="4891"/>
                </a:lnTo>
                <a:lnTo>
                  <a:pt x="2628" y="4794"/>
                </a:lnTo>
                <a:lnTo>
                  <a:pt x="2823" y="4745"/>
                </a:lnTo>
                <a:lnTo>
                  <a:pt x="3066" y="4696"/>
                </a:lnTo>
                <a:lnTo>
                  <a:pt x="3528" y="4623"/>
                </a:lnTo>
                <a:close/>
                <a:moveTo>
                  <a:pt x="3893" y="0"/>
                </a:moveTo>
                <a:lnTo>
                  <a:pt x="3699" y="73"/>
                </a:lnTo>
                <a:lnTo>
                  <a:pt x="3382" y="73"/>
                </a:lnTo>
                <a:lnTo>
                  <a:pt x="3212" y="122"/>
                </a:lnTo>
                <a:lnTo>
                  <a:pt x="3066" y="195"/>
                </a:lnTo>
                <a:lnTo>
                  <a:pt x="2896" y="268"/>
                </a:lnTo>
                <a:lnTo>
                  <a:pt x="2774" y="365"/>
                </a:lnTo>
                <a:lnTo>
                  <a:pt x="2628" y="487"/>
                </a:lnTo>
                <a:lnTo>
                  <a:pt x="2506" y="609"/>
                </a:lnTo>
                <a:lnTo>
                  <a:pt x="2287" y="901"/>
                </a:lnTo>
                <a:lnTo>
                  <a:pt x="2093" y="1217"/>
                </a:lnTo>
                <a:lnTo>
                  <a:pt x="1947" y="1533"/>
                </a:lnTo>
                <a:lnTo>
                  <a:pt x="1874" y="1850"/>
                </a:lnTo>
                <a:lnTo>
                  <a:pt x="1849" y="2044"/>
                </a:lnTo>
                <a:lnTo>
                  <a:pt x="1849" y="2215"/>
                </a:lnTo>
                <a:lnTo>
                  <a:pt x="1874" y="2409"/>
                </a:lnTo>
                <a:lnTo>
                  <a:pt x="1898" y="2580"/>
                </a:lnTo>
                <a:lnTo>
                  <a:pt x="1947" y="2750"/>
                </a:lnTo>
                <a:lnTo>
                  <a:pt x="2020" y="2896"/>
                </a:lnTo>
                <a:lnTo>
                  <a:pt x="2093" y="3066"/>
                </a:lnTo>
                <a:lnTo>
                  <a:pt x="2214" y="3212"/>
                </a:lnTo>
                <a:lnTo>
                  <a:pt x="2312" y="3358"/>
                </a:lnTo>
                <a:lnTo>
                  <a:pt x="2433" y="3480"/>
                </a:lnTo>
                <a:lnTo>
                  <a:pt x="2579" y="3577"/>
                </a:lnTo>
                <a:lnTo>
                  <a:pt x="2725" y="3699"/>
                </a:lnTo>
                <a:lnTo>
                  <a:pt x="2871" y="3772"/>
                </a:lnTo>
                <a:lnTo>
                  <a:pt x="3042" y="3845"/>
                </a:lnTo>
                <a:lnTo>
                  <a:pt x="3212" y="3918"/>
                </a:lnTo>
                <a:lnTo>
                  <a:pt x="3407" y="3966"/>
                </a:lnTo>
                <a:lnTo>
                  <a:pt x="3553" y="3966"/>
                </a:lnTo>
                <a:lnTo>
                  <a:pt x="3528" y="4039"/>
                </a:lnTo>
                <a:lnTo>
                  <a:pt x="3504" y="4234"/>
                </a:lnTo>
                <a:lnTo>
                  <a:pt x="3431" y="4234"/>
                </a:lnTo>
                <a:lnTo>
                  <a:pt x="3188" y="4210"/>
                </a:lnTo>
                <a:lnTo>
                  <a:pt x="2944" y="4210"/>
                </a:lnTo>
                <a:lnTo>
                  <a:pt x="2725" y="4258"/>
                </a:lnTo>
                <a:lnTo>
                  <a:pt x="2506" y="4331"/>
                </a:lnTo>
                <a:lnTo>
                  <a:pt x="2287" y="4404"/>
                </a:lnTo>
                <a:lnTo>
                  <a:pt x="2093" y="4526"/>
                </a:lnTo>
                <a:lnTo>
                  <a:pt x="1898" y="4648"/>
                </a:lnTo>
                <a:lnTo>
                  <a:pt x="1728" y="4794"/>
                </a:lnTo>
                <a:lnTo>
                  <a:pt x="1557" y="4964"/>
                </a:lnTo>
                <a:lnTo>
                  <a:pt x="1387" y="5134"/>
                </a:lnTo>
                <a:lnTo>
                  <a:pt x="1095" y="5499"/>
                </a:lnTo>
                <a:lnTo>
                  <a:pt x="852" y="5913"/>
                </a:lnTo>
                <a:lnTo>
                  <a:pt x="633" y="6327"/>
                </a:lnTo>
                <a:lnTo>
                  <a:pt x="438" y="6862"/>
                </a:lnTo>
                <a:lnTo>
                  <a:pt x="268" y="7446"/>
                </a:lnTo>
                <a:lnTo>
                  <a:pt x="122" y="8006"/>
                </a:lnTo>
                <a:lnTo>
                  <a:pt x="49" y="8614"/>
                </a:lnTo>
                <a:lnTo>
                  <a:pt x="0" y="9198"/>
                </a:lnTo>
                <a:lnTo>
                  <a:pt x="0" y="9806"/>
                </a:lnTo>
                <a:lnTo>
                  <a:pt x="49" y="10390"/>
                </a:lnTo>
                <a:lnTo>
                  <a:pt x="122" y="10974"/>
                </a:lnTo>
                <a:lnTo>
                  <a:pt x="146" y="10974"/>
                </a:lnTo>
                <a:lnTo>
                  <a:pt x="97" y="11193"/>
                </a:lnTo>
                <a:lnTo>
                  <a:pt x="73" y="11412"/>
                </a:lnTo>
                <a:lnTo>
                  <a:pt x="97" y="11631"/>
                </a:lnTo>
                <a:lnTo>
                  <a:pt x="170" y="11777"/>
                </a:lnTo>
                <a:lnTo>
                  <a:pt x="219" y="11899"/>
                </a:lnTo>
                <a:lnTo>
                  <a:pt x="316" y="11972"/>
                </a:lnTo>
                <a:lnTo>
                  <a:pt x="414" y="12069"/>
                </a:lnTo>
                <a:lnTo>
                  <a:pt x="511" y="12142"/>
                </a:lnTo>
                <a:lnTo>
                  <a:pt x="633" y="12191"/>
                </a:lnTo>
                <a:lnTo>
                  <a:pt x="754" y="12215"/>
                </a:lnTo>
                <a:lnTo>
                  <a:pt x="876" y="12215"/>
                </a:lnTo>
                <a:lnTo>
                  <a:pt x="998" y="12166"/>
                </a:lnTo>
                <a:lnTo>
                  <a:pt x="1144" y="12069"/>
                </a:lnTo>
                <a:lnTo>
                  <a:pt x="1241" y="11923"/>
                </a:lnTo>
                <a:lnTo>
                  <a:pt x="1217" y="12604"/>
                </a:lnTo>
                <a:lnTo>
                  <a:pt x="1217" y="13261"/>
                </a:lnTo>
                <a:lnTo>
                  <a:pt x="1217" y="14040"/>
                </a:lnTo>
                <a:lnTo>
                  <a:pt x="1241" y="14819"/>
                </a:lnTo>
                <a:lnTo>
                  <a:pt x="1265" y="15597"/>
                </a:lnTo>
                <a:lnTo>
                  <a:pt x="1314" y="16376"/>
                </a:lnTo>
                <a:lnTo>
                  <a:pt x="1460" y="17958"/>
                </a:lnTo>
                <a:lnTo>
                  <a:pt x="1509" y="18736"/>
                </a:lnTo>
                <a:lnTo>
                  <a:pt x="1509" y="19515"/>
                </a:lnTo>
                <a:lnTo>
                  <a:pt x="1265" y="19685"/>
                </a:lnTo>
                <a:lnTo>
                  <a:pt x="1022" y="19904"/>
                </a:lnTo>
                <a:lnTo>
                  <a:pt x="827" y="20147"/>
                </a:lnTo>
                <a:lnTo>
                  <a:pt x="730" y="20269"/>
                </a:lnTo>
                <a:lnTo>
                  <a:pt x="681" y="20415"/>
                </a:lnTo>
                <a:lnTo>
                  <a:pt x="633" y="20512"/>
                </a:lnTo>
                <a:lnTo>
                  <a:pt x="657" y="20634"/>
                </a:lnTo>
                <a:lnTo>
                  <a:pt x="706" y="20707"/>
                </a:lnTo>
                <a:lnTo>
                  <a:pt x="803" y="20756"/>
                </a:lnTo>
                <a:lnTo>
                  <a:pt x="1119" y="20829"/>
                </a:lnTo>
                <a:lnTo>
                  <a:pt x="1411" y="20829"/>
                </a:lnTo>
                <a:lnTo>
                  <a:pt x="1703" y="20804"/>
                </a:lnTo>
                <a:lnTo>
                  <a:pt x="1995" y="20731"/>
                </a:lnTo>
                <a:lnTo>
                  <a:pt x="2214" y="20634"/>
                </a:lnTo>
                <a:lnTo>
                  <a:pt x="2458" y="20512"/>
                </a:lnTo>
                <a:lnTo>
                  <a:pt x="2555" y="20439"/>
                </a:lnTo>
                <a:lnTo>
                  <a:pt x="2652" y="20366"/>
                </a:lnTo>
                <a:lnTo>
                  <a:pt x="2750" y="20269"/>
                </a:lnTo>
                <a:lnTo>
                  <a:pt x="2798" y="20172"/>
                </a:lnTo>
                <a:lnTo>
                  <a:pt x="2847" y="20123"/>
                </a:lnTo>
                <a:lnTo>
                  <a:pt x="2871" y="20074"/>
                </a:lnTo>
                <a:lnTo>
                  <a:pt x="2969" y="19783"/>
                </a:lnTo>
                <a:lnTo>
                  <a:pt x="3042" y="19466"/>
                </a:lnTo>
                <a:lnTo>
                  <a:pt x="3090" y="19150"/>
                </a:lnTo>
                <a:lnTo>
                  <a:pt x="3139" y="18809"/>
                </a:lnTo>
                <a:lnTo>
                  <a:pt x="3188" y="18152"/>
                </a:lnTo>
                <a:lnTo>
                  <a:pt x="3236" y="17520"/>
                </a:lnTo>
                <a:lnTo>
                  <a:pt x="3285" y="16425"/>
                </a:lnTo>
                <a:lnTo>
                  <a:pt x="3334" y="15330"/>
                </a:lnTo>
                <a:lnTo>
                  <a:pt x="3407" y="14502"/>
                </a:lnTo>
                <a:lnTo>
                  <a:pt x="3480" y="13651"/>
                </a:lnTo>
                <a:lnTo>
                  <a:pt x="3528" y="13164"/>
                </a:lnTo>
                <a:lnTo>
                  <a:pt x="3601" y="12872"/>
                </a:lnTo>
                <a:lnTo>
                  <a:pt x="3650" y="12750"/>
                </a:lnTo>
                <a:lnTo>
                  <a:pt x="3699" y="12629"/>
                </a:lnTo>
                <a:lnTo>
                  <a:pt x="3747" y="12750"/>
                </a:lnTo>
                <a:lnTo>
                  <a:pt x="3796" y="12872"/>
                </a:lnTo>
                <a:lnTo>
                  <a:pt x="3845" y="13164"/>
                </a:lnTo>
                <a:lnTo>
                  <a:pt x="3918" y="13651"/>
                </a:lnTo>
                <a:lnTo>
                  <a:pt x="3991" y="14502"/>
                </a:lnTo>
                <a:lnTo>
                  <a:pt x="4064" y="15330"/>
                </a:lnTo>
                <a:lnTo>
                  <a:pt x="4112" y="16425"/>
                </a:lnTo>
                <a:lnTo>
                  <a:pt x="4161" y="17520"/>
                </a:lnTo>
                <a:lnTo>
                  <a:pt x="4210" y="18152"/>
                </a:lnTo>
                <a:lnTo>
                  <a:pt x="4258" y="18809"/>
                </a:lnTo>
                <a:lnTo>
                  <a:pt x="4307" y="19150"/>
                </a:lnTo>
                <a:lnTo>
                  <a:pt x="4356" y="19466"/>
                </a:lnTo>
                <a:lnTo>
                  <a:pt x="4429" y="19783"/>
                </a:lnTo>
                <a:lnTo>
                  <a:pt x="4526" y="20074"/>
                </a:lnTo>
                <a:lnTo>
                  <a:pt x="4550" y="20123"/>
                </a:lnTo>
                <a:lnTo>
                  <a:pt x="4599" y="20172"/>
                </a:lnTo>
                <a:lnTo>
                  <a:pt x="4648" y="20269"/>
                </a:lnTo>
                <a:lnTo>
                  <a:pt x="4745" y="20366"/>
                </a:lnTo>
                <a:lnTo>
                  <a:pt x="4842" y="20439"/>
                </a:lnTo>
                <a:lnTo>
                  <a:pt x="4940" y="20512"/>
                </a:lnTo>
                <a:lnTo>
                  <a:pt x="5183" y="20634"/>
                </a:lnTo>
                <a:lnTo>
                  <a:pt x="5402" y="20731"/>
                </a:lnTo>
                <a:lnTo>
                  <a:pt x="5694" y="20804"/>
                </a:lnTo>
                <a:lnTo>
                  <a:pt x="5986" y="20829"/>
                </a:lnTo>
                <a:lnTo>
                  <a:pt x="6278" y="20829"/>
                </a:lnTo>
                <a:lnTo>
                  <a:pt x="6594" y="20756"/>
                </a:lnTo>
                <a:lnTo>
                  <a:pt x="6691" y="20707"/>
                </a:lnTo>
                <a:lnTo>
                  <a:pt x="6740" y="20634"/>
                </a:lnTo>
                <a:lnTo>
                  <a:pt x="6740" y="20512"/>
                </a:lnTo>
                <a:lnTo>
                  <a:pt x="6716" y="20415"/>
                </a:lnTo>
                <a:lnTo>
                  <a:pt x="6667" y="20269"/>
                </a:lnTo>
                <a:lnTo>
                  <a:pt x="6570" y="20147"/>
                </a:lnTo>
                <a:lnTo>
                  <a:pt x="6375" y="19904"/>
                </a:lnTo>
                <a:lnTo>
                  <a:pt x="6132" y="19685"/>
                </a:lnTo>
                <a:lnTo>
                  <a:pt x="5864" y="19515"/>
                </a:lnTo>
                <a:lnTo>
                  <a:pt x="5889" y="18736"/>
                </a:lnTo>
                <a:lnTo>
                  <a:pt x="5937" y="17958"/>
                </a:lnTo>
                <a:lnTo>
                  <a:pt x="6059" y="16376"/>
                </a:lnTo>
                <a:lnTo>
                  <a:pt x="6132" y="15597"/>
                </a:lnTo>
                <a:lnTo>
                  <a:pt x="6156" y="14819"/>
                </a:lnTo>
                <a:lnTo>
                  <a:pt x="6180" y="14040"/>
                </a:lnTo>
                <a:lnTo>
                  <a:pt x="6180" y="13261"/>
                </a:lnTo>
                <a:lnTo>
                  <a:pt x="6180" y="12604"/>
                </a:lnTo>
                <a:lnTo>
                  <a:pt x="6156" y="11923"/>
                </a:lnTo>
                <a:lnTo>
                  <a:pt x="6253" y="12069"/>
                </a:lnTo>
                <a:lnTo>
                  <a:pt x="6399" y="12166"/>
                </a:lnTo>
                <a:lnTo>
                  <a:pt x="6521" y="12215"/>
                </a:lnTo>
                <a:lnTo>
                  <a:pt x="6643" y="12215"/>
                </a:lnTo>
                <a:lnTo>
                  <a:pt x="6764" y="12191"/>
                </a:lnTo>
                <a:lnTo>
                  <a:pt x="6886" y="12142"/>
                </a:lnTo>
                <a:lnTo>
                  <a:pt x="6983" y="12069"/>
                </a:lnTo>
                <a:lnTo>
                  <a:pt x="7081" y="11972"/>
                </a:lnTo>
                <a:lnTo>
                  <a:pt x="7178" y="11899"/>
                </a:lnTo>
                <a:lnTo>
                  <a:pt x="7227" y="11777"/>
                </a:lnTo>
                <a:lnTo>
                  <a:pt x="7300" y="11631"/>
                </a:lnTo>
                <a:lnTo>
                  <a:pt x="7324" y="11412"/>
                </a:lnTo>
                <a:lnTo>
                  <a:pt x="7300" y="11193"/>
                </a:lnTo>
                <a:lnTo>
                  <a:pt x="7251" y="10974"/>
                </a:lnTo>
                <a:lnTo>
                  <a:pt x="7275" y="10974"/>
                </a:lnTo>
                <a:lnTo>
                  <a:pt x="7348" y="10390"/>
                </a:lnTo>
                <a:lnTo>
                  <a:pt x="7397" y="9806"/>
                </a:lnTo>
                <a:lnTo>
                  <a:pt x="7397" y="9198"/>
                </a:lnTo>
                <a:lnTo>
                  <a:pt x="7348" y="8614"/>
                </a:lnTo>
                <a:lnTo>
                  <a:pt x="7251" y="8006"/>
                </a:lnTo>
                <a:lnTo>
                  <a:pt x="7129" y="7446"/>
                </a:lnTo>
                <a:lnTo>
                  <a:pt x="6959" y="6862"/>
                </a:lnTo>
                <a:lnTo>
                  <a:pt x="6764" y="6327"/>
                </a:lnTo>
                <a:lnTo>
                  <a:pt x="6545" y="5913"/>
                </a:lnTo>
                <a:lnTo>
                  <a:pt x="6302" y="5499"/>
                </a:lnTo>
                <a:lnTo>
                  <a:pt x="6010" y="5134"/>
                </a:lnTo>
                <a:lnTo>
                  <a:pt x="5840" y="4964"/>
                </a:lnTo>
                <a:lnTo>
                  <a:pt x="5670" y="4794"/>
                </a:lnTo>
                <a:lnTo>
                  <a:pt x="5499" y="4648"/>
                </a:lnTo>
                <a:lnTo>
                  <a:pt x="5305" y="4526"/>
                </a:lnTo>
                <a:lnTo>
                  <a:pt x="5110" y="4404"/>
                </a:lnTo>
                <a:lnTo>
                  <a:pt x="4891" y="4331"/>
                </a:lnTo>
                <a:lnTo>
                  <a:pt x="4672" y="4258"/>
                </a:lnTo>
                <a:lnTo>
                  <a:pt x="4453" y="4210"/>
                </a:lnTo>
                <a:lnTo>
                  <a:pt x="4210" y="4210"/>
                </a:lnTo>
                <a:lnTo>
                  <a:pt x="3966" y="4234"/>
                </a:lnTo>
                <a:lnTo>
                  <a:pt x="3966" y="4210"/>
                </a:lnTo>
                <a:lnTo>
                  <a:pt x="3966" y="4185"/>
                </a:lnTo>
                <a:lnTo>
                  <a:pt x="3966" y="4137"/>
                </a:lnTo>
                <a:lnTo>
                  <a:pt x="3942" y="4039"/>
                </a:lnTo>
                <a:lnTo>
                  <a:pt x="3918" y="3966"/>
                </a:lnTo>
                <a:lnTo>
                  <a:pt x="4064" y="3942"/>
                </a:lnTo>
                <a:lnTo>
                  <a:pt x="4210" y="3893"/>
                </a:lnTo>
                <a:lnTo>
                  <a:pt x="4356" y="3845"/>
                </a:lnTo>
                <a:lnTo>
                  <a:pt x="4477" y="3772"/>
                </a:lnTo>
                <a:lnTo>
                  <a:pt x="4721" y="3602"/>
                </a:lnTo>
                <a:lnTo>
                  <a:pt x="4940" y="3383"/>
                </a:lnTo>
                <a:lnTo>
                  <a:pt x="5110" y="3115"/>
                </a:lnTo>
                <a:lnTo>
                  <a:pt x="5232" y="2847"/>
                </a:lnTo>
                <a:lnTo>
                  <a:pt x="5353" y="2531"/>
                </a:lnTo>
                <a:lnTo>
                  <a:pt x="5402" y="2215"/>
                </a:lnTo>
                <a:lnTo>
                  <a:pt x="5426" y="2069"/>
                </a:lnTo>
                <a:lnTo>
                  <a:pt x="5402" y="1898"/>
                </a:lnTo>
                <a:lnTo>
                  <a:pt x="5378" y="1704"/>
                </a:lnTo>
                <a:lnTo>
                  <a:pt x="5329" y="1485"/>
                </a:lnTo>
                <a:lnTo>
                  <a:pt x="5280" y="1290"/>
                </a:lnTo>
                <a:lnTo>
                  <a:pt x="5183" y="1095"/>
                </a:lnTo>
                <a:lnTo>
                  <a:pt x="5086" y="876"/>
                </a:lnTo>
                <a:lnTo>
                  <a:pt x="4988" y="682"/>
                </a:lnTo>
                <a:lnTo>
                  <a:pt x="4867" y="511"/>
                </a:lnTo>
                <a:lnTo>
                  <a:pt x="4721" y="365"/>
                </a:lnTo>
                <a:lnTo>
                  <a:pt x="4575" y="219"/>
                </a:lnTo>
                <a:lnTo>
                  <a:pt x="4429" y="122"/>
                </a:lnTo>
                <a:lnTo>
                  <a:pt x="4258" y="49"/>
                </a:lnTo>
                <a:lnTo>
                  <a:pt x="4088" y="0"/>
                </a:lnTo>
                <a:close/>
              </a:path>
            </a:pathLst>
          </a:custGeom>
          <a:solidFill>
            <a:srgbClr val="333A47"/>
          </a:solidFill>
          <a:ln>
            <a:noFill/>
          </a:ln>
        </p:spPr>
        <p:txBody>
          <a:bodyPr anchorCtr="0" anchor="ctr" bIns="243750" lIns="243750" spcFirstLastPara="1" rIns="243750" wrap="square" tIns="2437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0" name="Google Shape;570;p9"/>
          <p:cNvSpPr/>
          <p:nvPr/>
        </p:nvSpPr>
        <p:spPr>
          <a:xfrm>
            <a:off x="23010973" y="216775"/>
            <a:ext cx="1065156" cy="1273767"/>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333A4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1" name="Google Shape;571;p9"/>
          <p:cNvSpPr txBox="1"/>
          <p:nvPr/>
        </p:nvSpPr>
        <p:spPr>
          <a:xfrm>
            <a:off x="3340500" y="12798950"/>
            <a:ext cx="49416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i="0" lang="en" sz="1500" u="none" cap="none" strike="noStrike">
                <a:solidFill>
                  <a:srgbClr val="000000"/>
                </a:solidFill>
                <a:latin typeface="Proxima Nova"/>
                <a:ea typeface="Proxima Nova"/>
                <a:cs typeface="Proxima Nova"/>
                <a:sym typeface="Proxima Nova"/>
              </a:rPr>
              <a:t>The Essential Nonprofit Strategic Plan Template ©</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Default Theme">
  <a:themeElements>
    <a:clrScheme name="Motagua - Green - Light">
      <a:dk1>
        <a:srgbClr val="A1A1A1"/>
      </a:dk1>
      <a:lt1>
        <a:srgbClr val="FFFFFF"/>
      </a:lt1>
      <a:dk2>
        <a:srgbClr val="1A9173"/>
      </a:dk2>
      <a:lt2>
        <a:srgbClr val="FFFFFF"/>
      </a:lt2>
      <a:accent1>
        <a:srgbClr val="2F2F2F"/>
      </a:accent1>
      <a:accent2>
        <a:srgbClr val="1A9173"/>
      </a:accent2>
      <a:accent3>
        <a:srgbClr val="8B8B8B"/>
      </a:accent3>
      <a:accent4>
        <a:srgbClr val="555555"/>
      </a:accent4>
      <a:accent5>
        <a:srgbClr val="C6C6C6"/>
      </a:accent5>
      <a:accent6>
        <a:srgbClr val="A1A1A1"/>
      </a:accent6>
      <a:hlink>
        <a:srgbClr val="F33B48"/>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rosper Theme">
  <a:themeElements>
    <a:clrScheme name="Simple Light">
      <a:dk1>
        <a:srgbClr val="1A1A1A"/>
      </a:dk1>
      <a:lt1>
        <a:srgbClr val="FFFFFF"/>
      </a:lt1>
      <a:dk2>
        <a:srgbClr val="D3C8C4"/>
      </a:dk2>
      <a:lt2>
        <a:srgbClr val="BFCDBE"/>
      </a:lt2>
      <a:accent1>
        <a:srgbClr val="58676F"/>
      </a:accent1>
      <a:accent2>
        <a:srgbClr val="212121"/>
      </a:accent2>
      <a:accent3>
        <a:srgbClr val="78909C"/>
      </a:accent3>
      <a:accent4>
        <a:srgbClr val="D3C8C4"/>
      </a:accent4>
      <a:accent5>
        <a:srgbClr val="9E9E9E"/>
      </a:accent5>
      <a:accent6>
        <a:srgbClr val="EAE9E8"/>
      </a:accent6>
      <a:hlink>
        <a:srgbClr val="005E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rosper Theme">
  <a:themeElements>
    <a:clrScheme name="Simple Light">
      <a:dk1>
        <a:srgbClr val="1A1A1A"/>
      </a:dk1>
      <a:lt1>
        <a:srgbClr val="FFFFFF"/>
      </a:lt1>
      <a:dk2>
        <a:srgbClr val="D3C8C4"/>
      </a:dk2>
      <a:lt2>
        <a:srgbClr val="BFCDBE"/>
      </a:lt2>
      <a:accent1>
        <a:srgbClr val="58676F"/>
      </a:accent1>
      <a:accent2>
        <a:srgbClr val="212121"/>
      </a:accent2>
      <a:accent3>
        <a:srgbClr val="78909C"/>
      </a:accent3>
      <a:accent4>
        <a:srgbClr val="D3C8C4"/>
      </a:accent4>
      <a:accent5>
        <a:srgbClr val="9E9E9E"/>
      </a:accent5>
      <a:accent6>
        <a:srgbClr val="EAE9E8"/>
      </a:accent6>
      <a:hlink>
        <a:srgbClr val="005E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Default Theme">
  <a:themeElements>
    <a:clrScheme name="Motagua - Green - Light">
      <a:dk1>
        <a:srgbClr val="A1A1A1"/>
      </a:dk1>
      <a:lt1>
        <a:srgbClr val="FFFFFF"/>
      </a:lt1>
      <a:dk2>
        <a:srgbClr val="1A9173"/>
      </a:dk2>
      <a:lt2>
        <a:srgbClr val="FFFFFF"/>
      </a:lt2>
      <a:accent1>
        <a:srgbClr val="2F2F2F"/>
      </a:accent1>
      <a:accent2>
        <a:srgbClr val="1A9173"/>
      </a:accent2>
      <a:accent3>
        <a:srgbClr val="8B8B8B"/>
      </a:accent3>
      <a:accent4>
        <a:srgbClr val="555555"/>
      </a:accent4>
      <a:accent5>
        <a:srgbClr val="C6C6C6"/>
      </a:accent5>
      <a:accent6>
        <a:srgbClr val="A1A1A1"/>
      </a:accent6>
      <a:hlink>
        <a:srgbClr val="F33B48"/>
      </a:hlink>
      <a:folHlink>
        <a:srgbClr val="FFC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